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2" r:id="rId7"/>
    <p:sldId id="261"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90" d="100"/>
          <a:sy n="90" d="100"/>
        </p:scale>
        <p:origin x="-1234"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image" Target="../media/image6.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9/30/2020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9/30/2020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9/30/2020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9/30/2020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9/30/2020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1D8BD707-D9CF-40AE-B4C6-C98DA3205C09}" type="datetimeFigureOut">
              <a:rPr lang="en-US" smtClean="0"/>
              <a:pPr/>
              <a:t>9/30/2020</a:t>
            </a:fld>
            <a:endParaRPr lang="en-US"/>
          </a:p>
        </p:txBody>
      </p:sp>
      <p:sp>
        <p:nvSpPr>
          <p:cNvPr id="9" name="Slide Number Placeholder 8"/>
          <p:cNvSpPr>
            <a:spLocks noGrp="1"/>
          </p:cNvSpPr>
          <p:nvPr>
            <p:ph type="sldNum" sz="quarter" idx="11"/>
          </p:nvPr>
        </p:nvSpPr>
        <p:spPr/>
        <p:txBody>
          <a:bodyPr/>
          <a:lstStyle/>
          <a:p>
            <a:fld id="{B6F15528-21DE-4FAA-801E-634DDDAF4B2B}"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B6F15528-21DE-4FAA-801E-634DDDAF4B2B}" type="slidenum">
              <a:rPr lang="en-US" smtClean="0"/>
              <a:pPr/>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1D8BD707-D9CF-40AE-B4C6-C98DA3205C09}" type="datetimeFigureOut">
              <a:rPr lang="en-US" smtClean="0"/>
              <a:pPr/>
              <a:t>9/30/2020</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emf"/><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1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9.emf"/><Relationship Id="rId2" Type="http://schemas.openxmlformats.org/officeDocument/2006/relationships/image" Target="../media/image18.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1.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2.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4.emf"/><Relationship Id="rId2" Type="http://schemas.openxmlformats.org/officeDocument/2006/relationships/image" Target="../media/image23.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e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image" Target="../media/image7.wmf"/><Relationship Id="rId3" Type="http://schemas.openxmlformats.org/officeDocument/2006/relationships/image" Target="../media/image8.png"/><Relationship Id="rId7"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6.wmf"/><Relationship Id="rId5" Type="http://schemas.openxmlformats.org/officeDocument/2006/relationships/oleObject" Target="../embeddings/oleObject1.bin"/><Relationship Id="rId4" Type="http://schemas.openxmlformats.org/officeDocument/2006/relationships/image" Target="../media/image9.emf"/><Relationship Id="rId9"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ro-RO" dirty="0" smtClean="0"/>
              <a:t>BIOFIZICA</a:t>
            </a:r>
            <a:endParaRPr lang="en-US" dirty="0"/>
          </a:p>
        </p:txBody>
      </p:sp>
      <p:sp>
        <p:nvSpPr>
          <p:cNvPr id="3" name="Subtitle 2"/>
          <p:cNvSpPr>
            <a:spLocks noGrp="1"/>
          </p:cNvSpPr>
          <p:nvPr>
            <p:ph type="subTitle" idx="1"/>
          </p:nvPr>
        </p:nvSpPr>
        <p:spPr/>
        <p:txBody>
          <a:bodyPr/>
          <a:lstStyle/>
          <a:p>
            <a:r>
              <a:rPr lang="ro-RO" b="1" dirty="0"/>
              <a:t>Șef. lucr. dr. Ioan RUSU</a:t>
            </a:r>
            <a:endParaRPr lang="en-US" dirty="0"/>
          </a:p>
          <a:p>
            <a:endParaRPr lang="en-US" dirty="0"/>
          </a:p>
        </p:txBody>
      </p:sp>
    </p:spTree>
    <p:extLst>
      <p:ext uri="{BB962C8B-B14F-4D97-AF65-F5344CB8AC3E}">
        <p14:creationId xmlns:p14="http://schemas.microsoft.com/office/powerpoint/2010/main" val="114953922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261143"/>
            <a:ext cx="7620000" cy="4800600"/>
          </a:xfrm>
        </p:spPr>
        <p:txBody>
          <a:bodyPr/>
          <a:lstStyle/>
          <a:p>
            <a:r>
              <a:rPr lang="ro-RO" dirty="0"/>
              <a:t> </a:t>
            </a:r>
            <a:endParaRPr lang="en-US" dirty="0"/>
          </a:p>
          <a:p>
            <a:r>
              <a:rPr lang="ro-RO" dirty="0"/>
              <a:t>2.3 Ecuaţia de stare a gazului ideal</a:t>
            </a:r>
            <a:endParaRPr lang="en-US" dirty="0"/>
          </a:p>
          <a:p>
            <a:endParaRPr lang="en-US" dirty="0"/>
          </a:p>
        </p:txBody>
      </p:sp>
      <p:pic>
        <p:nvPicPr>
          <p:cNvPr id="409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67267" y="1295400"/>
            <a:ext cx="5275263" cy="601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567267" y="2438400"/>
            <a:ext cx="4414157" cy="369332"/>
          </a:xfrm>
          <a:prstGeom prst="rect">
            <a:avLst/>
          </a:prstGeom>
        </p:spPr>
        <p:txBody>
          <a:bodyPr wrap="none">
            <a:spAutoFit/>
          </a:bodyPr>
          <a:lstStyle/>
          <a:p>
            <a:r>
              <a:rPr lang="ro-RO" dirty="0"/>
              <a:t>2.4 Viteza termică a moleculelor gazului ideal</a:t>
            </a:r>
            <a:endParaRPr lang="en-US" dirty="0"/>
          </a:p>
        </p:txBody>
      </p:sp>
      <p:pic>
        <p:nvPicPr>
          <p:cNvPr id="40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99998" y="3056467"/>
            <a:ext cx="11049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Rectangle 5"/>
          <p:cNvSpPr/>
          <p:nvPr/>
        </p:nvSpPr>
        <p:spPr>
          <a:xfrm>
            <a:off x="838200" y="4267200"/>
            <a:ext cx="5867400" cy="410882"/>
          </a:xfrm>
          <a:prstGeom prst="rect">
            <a:avLst/>
          </a:prstGeom>
        </p:spPr>
        <p:txBody>
          <a:bodyPr wrap="square">
            <a:spAutoFit/>
          </a:bodyPr>
          <a:lstStyle/>
          <a:p>
            <a:pPr indent="457200" algn="just">
              <a:lnSpc>
                <a:spcPct val="115000"/>
              </a:lnSpc>
              <a:spcAft>
                <a:spcPts val="0"/>
              </a:spcAft>
            </a:pPr>
            <a:r>
              <a:rPr lang="ro-RO" dirty="0">
                <a:latin typeface="Times New Roman"/>
                <a:ea typeface="Calibri"/>
                <a:cs typeface="Times New Roman"/>
              </a:rPr>
              <a:t>2.5 Gazul ideal sub acţiunea unui câmp de forţe</a:t>
            </a:r>
            <a:endParaRPr lang="en-US" sz="1600" dirty="0">
              <a:ea typeface="Calibri"/>
              <a:cs typeface="Times New Roman"/>
            </a:endParaRPr>
          </a:p>
        </p:txBody>
      </p:sp>
      <p:pic>
        <p:nvPicPr>
          <p:cNvPr id="410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09800" y="5029200"/>
            <a:ext cx="2286000" cy="1639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6250827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ro-RO" dirty="0"/>
              <a:t>2.6 Ecuaţia de stare a gazelor reale (Ecuaţia Van der Waals)</a:t>
            </a:r>
            <a:endParaRPr lang="en-US" dirty="0"/>
          </a:p>
          <a:p>
            <a:endParaRPr lang="en-US"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0" y="1981199"/>
            <a:ext cx="2182813" cy="2163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457200" y="2209800"/>
            <a:ext cx="6248400" cy="3139321"/>
          </a:xfrm>
          <a:prstGeom prst="rect">
            <a:avLst/>
          </a:prstGeom>
        </p:spPr>
        <p:txBody>
          <a:bodyPr wrap="square">
            <a:spAutoFit/>
          </a:bodyPr>
          <a:lstStyle/>
          <a:p>
            <a:r>
              <a:rPr lang="ro-RO" dirty="0"/>
              <a:t>Luând în considerare interacţiunile dintre moleculele gazelor reale, cât şi volumul propriu al acestora, Van der Waals (în 1871) a stabilit ecuaţia de stare a acestor tipuri de fluide. El a introdus două corecţii:</a:t>
            </a:r>
            <a:endParaRPr lang="en-US" dirty="0"/>
          </a:p>
          <a:p>
            <a:r>
              <a:rPr lang="ro-RO" dirty="0"/>
              <a:t>- corecţia de volum (b – care se mai numeşte covolum), care ţine seama de faptul că moleculele unui gaz real nu au la dispoziţie pentru mişcarea termică întreg volumul incintei în care este închis gazul, ci numai diferenţa  V–b;</a:t>
            </a:r>
            <a:endParaRPr lang="en-US" dirty="0"/>
          </a:p>
          <a:p>
            <a:r>
              <a:rPr lang="ro-RO" dirty="0"/>
              <a:t>- corecţia de presiune, care ţine seama de faptul că, în cazul unui gaz real presiunea nu e datorată numai forţelor exterioare, ci şi forţelor de atracţie reciprocă dintre molecule.</a:t>
            </a:r>
            <a:endParaRPr lang="en-US" dirty="0"/>
          </a:p>
        </p:txBody>
      </p:sp>
    </p:spTree>
    <p:extLst>
      <p:ext uri="{BB962C8B-B14F-4D97-AF65-F5344CB8AC3E}">
        <p14:creationId xmlns:p14="http://schemas.microsoft.com/office/powerpoint/2010/main" val="7369406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sz="4000" b="1" dirty="0"/>
              <a:t>NOŢIUNI DE TERMODINAMICĂ. LEGILE GAZELOR</a:t>
            </a:r>
            <a:r>
              <a:rPr lang="en-US" dirty="0"/>
              <a:t/>
            </a:r>
            <a:br>
              <a:rPr lang="en-US" dirty="0"/>
            </a:br>
            <a:endParaRPr lang="en-US" dirty="0"/>
          </a:p>
        </p:txBody>
      </p:sp>
      <p:sp>
        <p:nvSpPr>
          <p:cNvPr id="3" name="Content Placeholder 2"/>
          <p:cNvSpPr>
            <a:spLocks noGrp="1"/>
          </p:cNvSpPr>
          <p:nvPr>
            <p:ph idx="1"/>
          </p:nvPr>
        </p:nvSpPr>
        <p:spPr/>
        <p:txBody>
          <a:bodyPr>
            <a:normAutofit fontScale="85000" lnSpcReduction="20000"/>
          </a:bodyPr>
          <a:lstStyle/>
          <a:p>
            <a:r>
              <a:rPr lang="ro-RO" dirty="0"/>
              <a:t>3.1 Sisteme termodinamice</a:t>
            </a:r>
            <a:endParaRPr lang="en-US" dirty="0"/>
          </a:p>
          <a:p>
            <a:r>
              <a:rPr lang="ro-RO" dirty="0"/>
              <a:t>În general, prin sistem termodinamic se înţelege o porţiune delimitată din spaţiu care conţine un număr foarte mare, dar finit de particule microscopice, aflate în permanentă mişcare. Tot ceea ce nu aparţine sistemului termodinamic, dar se află în relaţie cu acesta, reprezintă mediul exterior. </a:t>
            </a:r>
            <a:endParaRPr lang="en-US" dirty="0"/>
          </a:p>
          <a:p>
            <a:r>
              <a:rPr lang="ro-RO" dirty="0"/>
              <a:t>3.2 Starea unui sistem termodinamic. Echilibrul </a:t>
            </a:r>
            <a:r>
              <a:rPr lang="ro-RO" dirty="0" smtClean="0"/>
              <a:t>termic</a:t>
            </a:r>
            <a:endParaRPr lang="en-US" dirty="0"/>
          </a:p>
          <a:p>
            <a:r>
              <a:rPr lang="ro-RO" dirty="0"/>
              <a:t>Atunci când condiţiile exterioare rămân neschimbate, un sistem care se găseşte în astfel de condiţii trece întotdeauna de la sine în starea de echilibru termodinamic. </a:t>
            </a:r>
            <a:endParaRPr lang="en-US" dirty="0"/>
          </a:p>
          <a:p>
            <a:r>
              <a:rPr lang="ro-RO" dirty="0"/>
              <a:t>Această stare are următoarele caracteristici: </a:t>
            </a:r>
            <a:endParaRPr lang="en-US" dirty="0"/>
          </a:p>
          <a:p>
            <a:pPr lvl="0"/>
            <a:r>
              <a:rPr lang="ro-RO" dirty="0"/>
              <a:t>în sistem nu se mai produc modificări la scară macroscopică, cu toate că, la nivel microscopic, particulele care alcătuiesc sistemul îşi continuă mişcarea lor dezordonată;</a:t>
            </a:r>
            <a:endParaRPr lang="en-US" dirty="0"/>
          </a:p>
          <a:p>
            <a:pPr lvl="0"/>
            <a:r>
              <a:rPr lang="ro-RO" dirty="0"/>
              <a:t>sistemele termodinamice ajunse în starea de echilibru termic vor rămâne înaceastă stare un timp nelimitat, când condiţiile exterioare nu se modifică.</a:t>
            </a:r>
            <a:endParaRPr lang="en-US" dirty="0"/>
          </a:p>
          <a:p>
            <a:endParaRPr lang="en-US" dirty="0"/>
          </a:p>
        </p:txBody>
      </p:sp>
    </p:spTree>
    <p:extLst>
      <p:ext uri="{BB962C8B-B14F-4D97-AF65-F5344CB8AC3E}">
        <p14:creationId xmlns:p14="http://schemas.microsoft.com/office/powerpoint/2010/main" val="117187690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7620000" cy="6248400"/>
          </a:xfrm>
        </p:spPr>
        <p:txBody>
          <a:bodyPr>
            <a:normAutofit lnSpcReduction="10000"/>
          </a:bodyPr>
          <a:lstStyle/>
          <a:p>
            <a:r>
              <a:rPr lang="ro-RO" dirty="0"/>
              <a:t>3.3 Parametri de stare. Ecuaţii de stare</a:t>
            </a:r>
            <a:endParaRPr lang="en-US" dirty="0"/>
          </a:p>
          <a:p>
            <a:r>
              <a:rPr lang="ro-RO" dirty="0"/>
              <a:t>Pentru a caracteriza cantitativ starea unui sistem termodinamic se foloseşte un număr restrâns de mărimi fizice, numite parametri de stare.</a:t>
            </a:r>
            <a:endParaRPr lang="en-US" dirty="0"/>
          </a:p>
          <a:p>
            <a:r>
              <a:rPr lang="ro-RO" dirty="0"/>
              <a:t>Într-o stare dată a sistemului, mărimile alese ca parametri de stare au valori bine determinate, întotdeauna aceleaşi, indiferent de modul în care sistemul a ajuns în starea respectivă. Pentru studiul sistemelor termodinamice sunt suficienţi următorii parametri de stare: masa ( ), volumul ( ), presiunea  ( ) şi temperatura ( ). Uneori, în locul primilor doi parametri se mai utilizează volumul specific ( ), care reprezintă volumul ocupat de unitatea de masă din sistemul respectiv.</a:t>
            </a:r>
            <a:endParaRPr lang="en-US" dirty="0"/>
          </a:p>
          <a:p>
            <a:r>
              <a:rPr lang="ro-RO" dirty="0"/>
              <a:t>3.4 Procese termodinamice (transformări termodinamice)</a:t>
            </a:r>
            <a:endParaRPr lang="en-US" dirty="0"/>
          </a:p>
          <a:p>
            <a:r>
              <a:rPr lang="ro-RO" dirty="0"/>
              <a:t>  Prin proces sau transformare se înţelege orice schimbare a stării unui sistem termodinamic.</a:t>
            </a:r>
            <a:endParaRPr lang="en-US" dirty="0"/>
          </a:p>
          <a:p>
            <a:r>
              <a:rPr lang="ro-RO" dirty="0"/>
              <a:t>În cursul unei transformări au loc modificări, atât în interiorul sistemului, cât şi în mediul exterior, parametrii de stare ai sistemului variază, iar sistemul poate schimba cu mediul exterior, atât căldură, cât şi lucru mecanic.</a:t>
            </a:r>
            <a:endParaRPr lang="en-US" dirty="0"/>
          </a:p>
          <a:p>
            <a:endParaRPr lang="en-US" dirty="0"/>
          </a:p>
          <a:p>
            <a:endParaRPr lang="en-US" dirty="0"/>
          </a:p>
        </p:txBody>
      </p:sp>
    </p:spTree>
    <p:extLst>
      <p:ext uri="{BB962C8B-B14F-4D97-AF65-F5344CB8AC3E}">
        <p14:creationId xmlns:p14="http://schemas.microsoft.com/office/powerpoint/2010/main" val="84425005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81000"/>
            <a:ext cx="7620000" cy="4800600"/>
          </a:xfrm>
        </p:spPr>
        <p:txBody>
          <a:bodyPr>
            <a:normAutofit fontScale="77500" lnSpcReduction="20000"/>
          </a:bodyPr>
          <a:lstStyle/>
          <a:p>
            <a:r>
              <a:rPr lang="ro-RO" dirty="0"/>
              <a:t>3.5 Procese reversibile şi </a:t>
            </a:r>
            <a:r>
              <a:rPr lang="ro-RO" dirty="0" smtClean="0"/>
              <a:t>ireversibile</a:t>
            </a:r>
          </a:p>
          <a:p>
            <a:r>
              <a:rPr lang="ro-RO" dirty="0"/>
              <a:t>Dacă notăm cu A starea iniţială a unui sistem termodinamic şi cu B starea finală, procesul de trecere al sistemului din A în B se numeşte proces direct, iar cel de trecere din  B în A se numeşte proces invers.Procesul de trecere al sistemului termodinamic dintr-o stare iniţială A într-o stare finală B se numeşte reversibil dacă în cursul transformării inverse (de le B la A) sistemul trece prin aceleaşi stări intermediare prin care a trecut şi în transformarea directă (de la A la B). Procesele care nu satisfac aceste condiţii se numesc ireversibile. Pentru ca un proces să fie reversibil trebuie ca acesta să fie în acelaşi timp şi cvasistatic, deoarece numai în acest caz stările intermediare pot fi considerate ca stări de echilibru.</a:t>
            </a:r>
            <a:endParaRPr lang="en-US" dirty="0"/>
          </a:p>
          <a:p>
            <a:r>
              <a:rPr lang="ro-RO" dirty="0"/>
              <a:t>Toate procesele din natură sunt ireversibile întrucât ele se produc de la sine numai într-un singur sens. Readucerea sistemului respectiv în starea iniţială necesită intervenţii din exterior, ceea ce presupune modificări în starea corpurilor înconjurătoare.</a:t>
            </a:r>
            <a:endParaRPr lang="en-US" dirty="0"/>
          </a:p>
          <a:p>
            <a:r>
              <a:rPr lang="ro-RO" dirty="0"/>
              <a:t>3.6 Lucrul mecanic efectuat de un sistem termodinamic la variaţia </a:t>
            </a:r>
            <a:r>
              <a:rPr lang="ro-RO" dirty="0" smtClean="0"/>
              <a:t>volumului</a:t>
            </a:r>
          </a:p>
          <a:p>
            <a:r>
              <a:rPr lang="ro-RO" dirty="0"/>
              <a:t>3.7 Reprezentarea grafică a lucrului mecanic</a:t>
            </a:r>
            <a:endParaRPr lang="en-US" dirty="0"/>
          </a:p>
          <a:p>
            <a:r>
              <a:rPr lang="ro-RO" dirty="0"/>
              <a:t> </a:t>
            </a:r>
            <a:endParaRPr lang="en-US" dirty="0"/>
          </a:p>
          <a:p>
            <a:endParaRPr lang="en-US" dirty="0"/>
          </a:p>
          <a:p>
            <a:endParaRPr lang="en-US"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9200" y="4343400"/>
            <a:ext cx="1768110" cy="213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4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03746" y="4343400"/>
            <a:ext cx="1995479" cy="198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6073871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7620000" cy="5943600"/>
          </a:xfrm>
        </p:spPr>
        <p:txBody>
          <a:bodyPr>
            <a:normAutofit fontScale="70000" lnSpcReduction="20000"/>
          </a:bodyPr>
          <a:lstStyle/>
          <a:p>
            <a:r>
              <a:rPr lang="ro-RO" dirty="0"/>
              <a:t>3.8 Energia internă a sistemelor termodinamice</a:t>
            </a:r>
            <a:endParaRPr lang="en-US" dirty="0"/>
          </a:p>
          <a:p>
            <a:r>
              <a:rPr lang="ro-RO" dirty="0"/>
              <a:t>Orice sistem termodinamic aflat într-o stare dată, posedă o energie totală E, care cuprinde energia cinetică E</a:t>
            </a:r>
            <a:r>
              <a:rPr lang="ro-RO" baseline="-25000" dirty="0"/>
              <a:t>c</a:t>
            </a:r>
            <a:r>
              <a:rPr lang="ro-RO" dirty="0"/>
              <a:t> corespunzătoare mişcării mecanice a sistemului ca intreg (sau unor părţi macroscopice ale acestuia), energia potenţială E</a:t>
            </a:r>
            <a:r>
              <a:rPr lang="ro-RO" baseline="-25000" dirty="0"/>
              <a:t>p</a:t>
            </a:r>
            <a:r>
              <a:rPr lang="ro-RO" dirty="0"/>
              <a:t> determinată de poziţia sistemului într-un cîmp exterior de forţe (câmp gravitaţional, câmp electric etc.) şi o energie internă U, care depinde numai de starea internă a sistemului:</a:t>
            </a:r>
            <a:endParaRPr lang="en-US" dirty="0"/>
          </a:p>
          <a:p>
            <a:r>
              <a:rPr lang="ro-RO" dirty="0"/>
              <a:t>   </a:t>
            </a:r>
            <a:endParaRPr lang="en-US" dirty="0"/>
          </a:p>
          <a:p>
            <a:endParaRPr lang="ro-RO" dirty="0" smtClean="0"/>
          </a:p>
          <a:p>
            <a:r>
              <a:rPr lang="ro-RO" dirty="0" smtClean="0"/>
              <a:t>3.9 </a:t>
            </a:r>
            <a:r>
              <a:rPr lang="ro-RO" dirty="0"/>
              <a:t>Căldura schimbată de sistemele termodiamice cu mediul exterior</a:t>
            </a:r>
            <a:endParaRPr lang="en-US" dirty="0"/>
          </a:p>
          <a:p>
            <a:r>
              <a:rPr lang="ro-RO" dirty="0"/>
              <a:t>Căldura, fiind o formă de energie, se va măsura ca şi lucrul mecanic în jouli (J). Se mai utilizează uneori în practică o  unitate de măsură tolerată – caloria (cal). O calorie reprezintă cantitatea de căldură necesară unui gram de apă distilată pentru a-şi mări temperatura cu un grad, între 14,5</a:t>
            </a:r>
            <a:r>
              <a:rPr lang="ro-RO" baseline="30000" dirty="0"/>
              <a:t>0</a:t>
            </a:r>
            <a:r>
              <a:rPr lang="ro-RO" dirty="0"/>
              <a:t>C şi 15,5</a:t>
            </a:r>
            <a:r>
              <a:rPr lang="ro-RO" baseline="30000" dirty="0"/>
              <a:t>0</a:t>
            </a:r>
            <a:r>
              <a:rPr lang="ro-RO" dirty="0"/>
              <a:t>C, sub presiune normală (1cal=4,186 J);</a:t>
            </a:r>
            <a:endParaRPr lang="en-US" dirty="0"/>
          </a:p>
          <a:p>
            <a:r>
              <a:rPr lang="ro-RO" dirty="0" smtClean="0"/>
              <a:t>Spre </a:t>
            </a:r>
            <a:r>
              <a:rPr lang="ro-RO" dirty="0"/>
              <a:t>deosebire de energia internă, care este o funcţie de stare, noţiunile de lucru mecanic şi căldură au sens numai în cursul proceselor suferite de sistem. Putem vorbi, deci, de căldura schimbată de sistem cu mediul exterior în cursul transformării AB sau de lucrul mecanic efectuat în cursul acestei transformnări. Deci, lucrul mecanic şi căldura nu sunt funcţii de stare, ci funcţii de proces;</a:t>
            </a:r>
            <a:endParaRPr lang="en-US" dirty="0"/>
          </a:p>
          <a:p>
            <a:r>
              <a:rPr lang="ro-RO" dirty="0" smtClean="0"/>
              <a:t>Căldura </a:t>
            </a:r>
            <a:r>
              <a:rPr lang="ro-RO" dirty="0"/>
              <a:t>şi lucrul mecanic nu pot fi considerate ca forme de energie acumulate în sistem. Nu este, deci, corect să vorbim despre căldura conţinută într-un sistem sau despre lucrul mecanic aflat în sistemul respectiv;</a:t>
            </a:r>
            <a:endParaRPr lang="en-US" dirty="0"/>
          </a:p>
          <a:p>
            <a:r>
              <a:rPr lang="ro-RO" dirty="0" smtClean="0"/>
              <a:t>Pentru </a:t>
            </a:r>
            <a:r>
              <a:rPr lang="ro-RO" dirty="0"/>
              <a:t>a face deosebire între funcţiile de stare şi cele de proces, s-a convenit să se utilizeze o simbolistică diferită. Pentru un proces termodinamic elementar (infinitezimal) vom utiliza pentru funcţiile de stare notaţia , înţelegând prin aceasta variaţia energiei interne, iar pentru funcţiile de proces notaţiile  şi , care reprezintă căldura schmbată de sistem în cursul procesului şi, respectiv, lucrul mecanic efectuat în cursul aceluiaşi proces.</a:t>
            </a:r>
            <a:endParaRPr lang="en-US" dirty="0"/>
          </a:p>
          <a:p>
            <a:endParaRPr lang="ro-RO" dirty="0" smtClean="0"/>
          </a:p>
          <a:p>
            <a:endParaRPr lang="ro-RO" dirty="0"/>
          </a:p>
          <a:p>
            <a:endParaRPr lang="en-US"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0200" y="1600200"/>
            <a:ext cx="1712302" cy="390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4792805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dirty="0"/>
              <a:t> </a:t>
            </a:r>
            <a:r>
              <a:rPr lang="en-US" dirty="0"/>
              <a:t/>
            </a:r>
            <a:br>
              <a:rPr lang="en-US" dirty="0"/>
            </a:br>
            <a:r>
              <a:rPr lang="ro-RO" sz="2800" b="1" dirty="0"/>
              <a:t>PRINCIPIUL AL DOILEA ŞI PRINCIPIUL AL TREILEA ALE TERMODINAMICII</a:t>
            </a:r>
            <a:r>
              <a:rPr lang="en-US" dirty="0"/>
              <a:t/>
            </a:r>
            <a:br>
              <a:rPr lang="en-US" dirty="0"/>
            </a:br>
            <a:endParaRPr lang="en-US" dirty="0"/>
          </a:p>
        </p:txBody>
      </p:sp>
      <p:sp>
        <p:nvSpPr>
          <p:cNvPr id="3" name="Content Placeholder 2"/>
          <p:cNvSpPr>
            <a:spLocks noGrp="1"/>
          </p:cNvSpPr>
          <p:nvPr>
            <p:ph idx="1"/>
          </p:nvPr>
        </p:nvSpPr>
        <p:spPr>
          <a:xfrm>
            <a:off x="457200" y="1600200"/>
            <a:ext cx="7620000" cy="4572000"/>
          </a:xfrm>
        </p:spPr>
        <p:txBody>
          <a:bodyPr>
            <a:normAutofit fontScale="92500" lnSpcReduction="10000"/>
          </a:bodyPr>
          <a:lstStyle/>
          <a:p>
            <a:r>
              <a:rPr lang="ro-RO" dirty="0"/>
              <a:t>4.1 Principiul al doilea al termodinamicii</a:t>
            </a:r>
            <a:endParaRPr lang="en-US" dirty="0"/>
          </a:p>
          <a:p>
            <a:r>
              <a:rPr lang="ro-RO" dirty="0"/>
              <a:t>Primul principiu al termodinamicii scoate în evidenţă faptul că, în natură, orice proces termodinamic poate avea loc numai în condiţiile în care energia se conservă. </a:t>
            </a:r>
            <a:endParaRPr lang="en-US" dirty="0"/>
          </a:p>
          <a:p>
            <a:r>
              <a:rPr lang="ro-RO" dirty="0"/>
              <a:t>Practica arată că există multe procese termodinamice în care, deşi se respectă legea conservării energiei, ele nu se produc niciodată de la sine. Astfel, primul principiu al termodinamicii nu exclude trecerea căldurii de la un corp cu o temparatură dată la un corp cu o temperatură mai ridicată, impunând numai egalitatea dintre căldura cedată de corpul cu temperatura mai mică şi căldura primită de corpul cu temperatura mai mare.</a:t>
            </a:r>
            <a:endParaRPr lang="en-US" dirty="0"/>
          </a:p>
          <a:p>
            <a:r>
              <a:rPr lang="ro-RO" dirty="0"/>
              <a:t>Dacă primul principiu al termodinamicii evidenţiază o legătură cantitativă dintre lucrul mecanic şi căldură, al doilea principiu al  termodinamicii scoate în evidenţă deosebiri calitative între căldură şi lucrul mecanic, care pot fi sintetizate în felul următor:</a:t>
            </a:r>
            <a:endParaRPr lang="en-US" dirty="0"/>
          </a:p>
          <a:p>
            <a:endParaRPr lang="en-US" dirty="0"/>
          </a:p>
        </p:txBody>
      </p:sp>
      <p:pic>
        <p:nvPicPr>
          <p:cNvPr id="8195"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24000" y="6019800"/>
            <a:ext cx="5275263" cy="358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196"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24000" y="6381221"/>
            <a:ext cx="5275263" cy="358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7920920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dirty="0"/>
              <a:t>Entropia</a:t>
            </a:r>
            <a:endParaRPr lang="en-US" dirty="0"/>
          </a:p>
        </p:txBody>
      </p:sp>
      <p:sp>
        <p:nvSpPr>
          <p:cNvPr id="3" name="Content Placeholder 2"/>
          <p:cNvSpPr>
            <a:spLocks noGrp="1"/>
          </p:cNvSpPr>
          <p:nvPr>
            <p:ph idx="1"/>
          </p:nvPr>
        </p:nvSpPr>
        <p:spPr>
          <a:xfrm>
            <a:off x="457200" y="990600"/>
            <a:ext cx="8077200" cy="4724400"/>
          </a:xfrm>
        </p:spPr>
        <p:txBody>
          <a:bodyPr>
            <a:normAutofit fontScale="92500" lnSpcReduction="10000"/>
          </a:bodyPr>
          <a:lstStyle/>
          <a:p>
            <a:r>
              <a:rPr lang="ro-RO" dirty="0"/>
              <a:t>entropia S este o mărime fizică de stare şi, ca urmare, variaţia ei  depinde numai de starea iniţială 1 şi de starea finală 2 şi nu depinde de natura procesului care duce sistemul din starea 1 în starea 2. Relaţia </a:t>
            </a:r>
            <a:r>
              <a:rPr lang="ro-RO" dirty="0" smtClean="0"/>
              <a:t>poate </a:t>
            </a:r>
            <a:r>
              <a:rPr lang="ro-RO" dirty="0"/>
              <a:t>fi uşor verificată pentru gazele ideale. Astfel, conform primului principiu al termodinamicii, putem scrie:</a:t>
            </a:r>
            <a:endParaRPr lang="en-US" dirty="0"/>
          </a:p>
          <a:p>
            <a:r>
              <a:rPr lang="ro-RO" dirty="0"/>
              <a:t>Valoarea entropiei poate fi determinată numai până la o constantă aditivă  S</a:t>
            </a:r>
            <a:r>
              <a:rPr lang="ro-RO" baseline="-25000" dirty="0"/>
              <a:t>0</a:t>
            </a:r>
            <a:r>
              <a:rPr lang="ro-RO" dirty="0"/>
              <a:t>. Aceasta înseamnă că putem alege în mod arbitrar o stare de referinţă, iar într-un proces termodinamic oarecare variaţia entropiei nu depinde de constanta aditivă  S</a:t>
            </a:r>
            <a:r>
              <a:rPr lang="ro-RO" baseline="-25000" dirty="0"/>
              <a:t>0</a:t>
            </a:r>
            <a:r>
              <a:rPr lang="ro-RO" dirty="0"/>
              <a:t>;</a:t>
            </a:r>
            <a:endParaRPr lang="en-US" dirty="0"/>
          </a:p>
          <a:p>
            <a:r>
              <a:rPr lang="ro-RO" dirty="0"/>
              <a:t>2. Entropia este un parametru de stare extensiv, ceea ce înseamnă că entropia unui sistem format din mi multe subsisteme, este egală cu suma entropiilor subsistemelor respective.;</a:t>
            </a:r>
            <a:endParaRPr lang="en-US" dirty="0"/>
          </a:p>
          <a:p>
            <a:r>
              <a:rPr lang="ro-RO" dirty="0"/>
              <a:t>3. Dacă sistemul termodinamic primeşte căldură, entropia lui creşte ( ), iar dacă sistemul cedează căldură, entropia lui scade ( );</a:t>
            </a:r>
            <a:endParaRPr lang="en-US" dirty="0"/>
          </a:p>
          <a:p>
            <a:r>
              <a:rPr lang="ro-RO" dirty="0"/>
              <a:t>4. În sistemul de coordonate (S,T), căldura elementară se exprimă în mod asemănător cu lucrul mecanic elementar , în planul (PV):</a:t>
            </a:r>
            <a:endParaRPr lang="en-US" dirty="0"/>
          </a:p>
          <a:p>
            <a:endParaRPr lang="en-US" dirty="0"/>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39932" y="2362200"/>
            <a:ext cx="1685925" cy="419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381000" y="5791200"/>
            <a:ext cx="8153400" cy="874085"/>
          </a:xfrm>
          <a:prstGeom prst="rect">
            <a:avLst/>
          </a:prstGeom>
        </p:spPr>
        <p:txBody>
          <a:bodyPr wrap="square">
            <a:spAutoFit/>
          </a:bodyPr>
          <a:lstStyle/>
          <a:p>
            <a:pPr marL="342900" lvl="0" indent="-228600">
              <a:spcBef>
                <a:spcPct val="20000"/>
              </a:spcBef>
              <a:buClr>
                <a:srgbClr val="A9A57C"/>
              </a:buClr>
              <a:buFont typeface="Arial" pitchFamily="34" charset="0"/>
              <a:buChar char="•"/>
            </a:pPr>
            <a:r>
              <a:rPr lang="ro-RO" sz="2200" b="1" dirty="0">
                <a:solidFill>
                  <a:srgbClr val="2F2B20"/>
                </a:solidFill>
              </a:rPr>
              <a:t>Principiul trei al termodinamicii</a:t>
            </a:r>
            <a:endParaRPr lang="en-US" sz="2200" b="1" dirty="0">
              <a:solidFill>
                <a:srgbClr val="2F2B20"/>
              </a:solidFill>
            </a:endParaRPr>
          </a:p>
          <a:p>
            <a:pPr marL="342900" lvl="0" indent="457200" algn="just">
              <a:spcBef>
                <a:spcPct val="20000"/>
              </a:spcBef>
              <a:buClr>
                <a:srgbClr val="A9A57C"/>
              </a:buClr>
              <a:buFont typeface="Arial" pitchFamily="34" charset="0"/>
              <a:buChar char="•"/>
            </a:pPr>
            <a:r>
              <a:rPr lang="ro-RO" sz="2400" dirty="0">
                <a:solidFill>
                  <a:srgbClr val="2F2B20"/>
                </a:solidFill>
                <a:latin typeface="Times New Roman"/>
                <a:ea typeface="Calibri"/>
                <a:cs typeface="Times New Roman"/>
              </a:rPr>
              <a:t>: ”Nu se poate atinge zero absolut prin nici o experienţă”.</a:t>
            </a:r>
            <a:endParaRPr lang="en-US" sz="2000" dirty="0">
              <a:solidFill>
                <a:srgbClr val="2F2B20"/>
              </a:solidFill>
              <a:ea typeface="Calibri"/>
              <a:cs typeface="Times New Roman"/>
            </a:endParaRPr>
          </a:p>
        </p:txBody>
      </p:sp>
    </p:spTree>
    <p:extLst>
      <p:ext uri="{BB962C8B-B14F-4D97-AF65-F5344CB8AC3E}">
        <p14:creationId xmlns:p14="http://schemas.microsoft.com/office/powerpoint/2010/main" val="368328238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b="1" dirty="0"/>
              <a:t>Probleme rezolvate</a:t>
            </a:r>
            <a:r>
              <a:rPr lang="en-US" dirty="0"/>
              <a:t/>
            </a:r>
            <a:br>
              <a:rPr lang="en-US" dirty="0"/>
            </a:br>
            <a:endParaRPr lang="en-US" dirty="0"/>
          </a:p>
        </p:txBody>
      </p:sp>
      <p:pic>
        <p:nvPicPr>
          <p:cNvPr id="10242"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609600" y="1676400"/>
            <a:ext cx="7543800" cy="39176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1796357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304800" y="1143000"/>
            <a:ext cx="7941514" cy="51935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47308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dirty="0" smtClean="0"/>
              <a:t>CUPRINS</a:t>
            </a:r>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2205690984"/>
              </p:ext>
            </p:extLst>
          </p:nvPr>
        </p:nvGraphicFramePr>
        <p:xfrm>
          <a:off x="457200" y="0"/>
          <a:ext cx="8229600" cy="6676787"/>
        </p:xfrm>
        <a:graphic>
          <a:graphicData uri="http://schemas.openxmlformats.org/drawingml/2006/table">
            <a:tbl>
              <a:tblPr firstRow="1" firstCol="1" bandRow="1" bandCol="1">
                <a:tableStyleId>{5C22544A-7EE6-4342-B048-85BDC9FD1C3A}</a:tableStyleId>
              </a:tblPr>
              <a:tblGrid>
                <a:gridCol w="7391400"/>
                <a:gridCol w="838200"/>
              </a:tblGrid>
              <a:tr h="253697">
                <a:tc>
                  <a:txBody>
                    <a:bodyPr/>
                    <a:lstStyle/>
                    <a:p>
                      <a:pPr>
                        <a:lnSpc>
                          <a:spcPct val="115000"/>
                        </a:lnSpc>
                        <a:spcAft>
                          <a:spcPts val="0"/>
                        </a:spcAft>
                      </a:pPr>
                      <a:r>
                        <a:rPr lang="en-US" sz="900" dirty="0">
                          <a:solidFill>
                            <a:schemeClr val="tx1"/>
                          </a:solidFill>
                          <a:effectLst/>
                        </a:rPr>
                        <a:t>INTRODUCERE                                                                                                </a:t>
                      </a:r>
                      <a:endParaRPr lang="en-US" sz="800" dirty="0">
                        <a:solidFill>
                          <a:schemeClr val="tx1"/>
                        </a:solidFill>
                        <a:effectLst/>
                        <a:latin typeface="Calibri"/>
                        <a:ea typeface="Calibri"/>
                        <a:cs typeface="Times New Roman"/>
                      </a:endParaRPr>
                    </a:p>
                  </a:txBody>
                  <a:tcPr marL="27147" marR="27147" marT="0" marB="0"/>
                </a:tc>
                <a:tc>
                  <a:txBody>
                    <a:bodyPr/>
                    <a:lstStyle/>
                    <a:p>
                      <a:pPr>
                        <a:lnSpc>
                          <a:spcPct val="115000"/>
                        </a:lnSpc>
                        <a:spcAft>
                          <a:spcPts val="600"/>
                        </a:spcAft>
                      </a:pPr>
                      <a:r>
                        <a:rPr lang="en-GB" sz="500">
                          <a:solidFill>
                            <a:schemeClr val="tx1"/>
                          </a:solidFill>
                          <a:effectLst/>
                        </a:rPr>
                        <a:t> </a:t>
                      </a:r>
                      <a:endParaRPr lang="en-US" sz="400">
                        <a:solidFill>
                          <a:schemeClr val="tx1"/>
                        </a:solidFill>
                        <a:effectLst/>
                        <a:latin typeface="Calibri"/>
                        <a:ea typeface="Calibri"/>
                        <a:cs typeface="Times New Roman"/>
                      </a:endParaRPr>
                    </a:p>
                  </a:txBody>
                  <a:tcPr marL="27147" marR="27147" marT="0" marB="0"/>
                </a:tc>
              </a:tr>
              <a:tr h="177103">
                <a:tc>
                  <a:txBody>
                    <a:bodyPr/>
                    <a:lstStyle/>
                    <a:p>
                      <a:pPr marL="0" lvl="0" indent="0">
                        <a:lnSpc>
                          <a:spcPct val="115000"/>
                        </a:lnSpc>
                        <a:spcAft>
                          <a:spcPts val="0"/>
                        </a:spcAft>
                        <a:buFont typeface="+mj-lt"/>
                        <a:buNone/>
                      </a:pPr>
                      <a:r>
                        <a:rPr lang="ro-RO" sz="900" dirty="0" smtClean="0">
                          <a:solidFill>
                            <a:schemeClr val="tx1"/>
                          </a:solidFill>
                          <a:effectLst/>
                        </a:rPr>
                        <a:t>NOȚIUNI </a:t>
                      </a:r>
                      <a:r>
                        <a:rPr lang="ro-RO" sz="900" dirty="0">
                          <a:solidFill>
                            <a:schemeClr val="tx1"/>
                          </a:solidFill>
                          <a:effectLst/>
                        </a:rPr>
                        <a:t>DE BIOMECANICĂ                                                                      </a:t>
                      </a:r>
                      <a:endParaRPr lang="en-US" sz="800" dirty="0">
                        <a:solidFill>
                          <a:schemeClr val="tx1"/>
                        </a:solidFill>
                        <a:effectLst/>
                        <a:latin typeface="Calibri"/>
                        <a:ea typeface="Calibri"/>
                        <a:cs typeface="Times New Roman"/>
                      </a:endParaRPr>
                    </a:p>
                  </a:txBody>
                  <a:tcPr marL="27147" marR="27147" marT="0" marB="0"/>
                </a:tc>
                <a:tc>
                  <a:txBody>
                    <a:bodyPr/>
                    <a:lstStyle/>
                    <a:p>
                      <a:pPr>
                        <a:lnSpc>
                          <a:spcPct val="115000"/>
                        </a:lnSpc>
                        <a:spcAft>
                          <a:spcPts val="600"/>
                        </a:spcAft>
                      </a:pPr>
                      <a:r>
                        <a:rPr lang="en-GB" sz="500">
                          <a:solidFill>
                            <a:schemeClr val="tx1"/>
                          </a:solidFill>
                          <a:effectLst/>
                        </a:rPr>
                        <a:t> </a:t>
                      </a:r>
                      <a:endParaRPr lang="en-US" sz="400">
                        <a:solidFill>
                          <a:schemeClr val="tx1"/>
                        </a:solidFill>
                        <a:effectLst/>
                        <a:latin typeface="Calibri"/>
                        <a:ea typeface="Calibri"/>
                        <a:cs typeface="Times New Roman"/>
                      </a:endParaRPr>
                    </a:p>
                  </a:txBody>
                  <a:tcPr marL="27147" marR="27147" marT="0" marB="0"/>
                </a:tc>
              </a:tr>
              <a:tr h="6198601">
                <a:tc>
                  <a:txBody>
                    <a:bodyPr/>
                    <a:lstStyle/>
                    <a:p>
                      <a:pPr marL="742950" lvl="1" indent="-285750">
                        <a:lnSpc>
                          <a:spcPct val="115000"/>
                        </a:lnSpc>
                        <a:spcAft>
                          <a:spcPts val="0"/>
                        </a:spcAft>
                        <a:buFont typeface="+mj-lt"/>
                        <a:buAutoNum type="arabicPeriod"/>
                      </a:pPr>
                      <a:r>
                        <a:rPr lang="en-US" sz="1050" dirty="0" err="1">
                          <a:solidFill>
                            <a:schemeClr val="tx1"/>
                          </a:solidFill>
                          <a:effectLst/>
                        </a:rPr>
                        <a:t>Obiectul</a:t>
                      </a:r>
                      <a:r>
                        <a:rPr lang="en-US" sz="1050" dirty="0">
                          <a:solidFill>
                            <a:schemeClr val="tx1"/>
                          </a:solidFill>
                          <a:effectLst/>
                        </a:rPr>
                        <a:t> </a:t>
                      </a:r>
                      <a:r>
                        <a:rPr lang="en-US" sz="1050" dirty="0" err="1">
                          <a:solidFill>
                            <a:schemeClr val="tx1"/>
                          </a:solidFill>
                          <a:effectLst/>
                        </a:rPr>
                        <a:t>mecanicii</a:t>
                      </a:r>
                      <a:r>
                        <a:rPr lang="en-US" sz="1050" dirty="0">
                          <a:solidFill>
                            <a:schemeClr val="tx1"/>
                          </a:solidFill>
                          <a:effectLst/>
                        </a:rPr>
                        <a:t> </a:t>
                      </a:r>
                      <a:r>
                        <a:rPr lang="en-US" sz="1050" dirty="0" err="1">
                          <a:solidFill>
                            <a:schemeClr val="tx1"/>
                          </a:solidFill>
                          <a:effectLst/>
                        </a:rPr>
                        <a:t>clasice</a:t>
                      </a:r>
                      <a:r>
                        <a:rPr lang="en-US" sz="1050" dirty="0">
                          <a:solidFill>
                            <a:schemeClr val="tx1"/>
                          </a:solidFill>
                          <a:effectLst/>
                        </a:rPr>
                        <a:t>                                                                              </a:t>
                      </a:r>
                      <a:endParaRPr lang="en-US" sz="1000" dirty="0">
                        <a:solidFill>
                          <a:schemeClr val="tx1"/>
                        </a:solidFill>
                        <a:effectLst/>
                      </a:endParaRPr>
                    </a:p>
                    <a:p>
                      <a:pPr marL="742950" lvl="1" indent="-285750">
                        <a:lnSpc>
                          <a:spcPct val="115000"/>
                        </a:lnSpc>
                        <a:spcAft>
                          <a:spcPts val="0"/>
                        </a:spcAft>
                        <a:buFont typeface="+mj-lt"/>
                        <a:buAutoNum type="arabicPeriod"/>
                      </a:pPr>
                      <a:r>
                        <a:rPr lang="en-US" sz="1050" dirty="0" err="1">
                          <a:solidFill>
                            <a:schemeClr val="tx1"/>
                          </a:solidFill>
                          <a:effectLst/>
                        </a:rPr>
                        <a:t>Cinematica</a:t>
                      </a:r>
                      <a:r>
                        <a:rPr lang="en-US" sz="1050" dirty="0">
                          <a:solidFill>
                            <a:schemeClr val="tx1"/>
                          </a:solidFill>
                          <a:effectLst/>
                        </a:rPr>
                        <a:t> </a:t>
                      </a:r>
                      <a:r>
                        <a:rPr lang="en-US" sz="1050" dirty="0" err="1">
                          <a:solidFill>
                            <a:schemeClr val="tx1"/>
                          </a:solidFill>
                          <a:effectLst/>
                        </a:rPr>
                        <a:t>puncului</a:t>
                      </a:r>
                      <a:r>
                        <a:rPr lang="en-US" sz="1050" dirty="0">
                          <a:solidFill>
                            <a:schemeClr val="tx1"/>
                          </a:solidFill>
                          <a:effectLst/>
                        </a:rPr>
                        <a:t> material                                                                   </a:t>
                      </a:r>
                      <a:r>
                        <a:rPr lang="en-US" sz="1050" dirty="0" smtClean="0">
                          <a:solidFill>
                            <a:schemeClr val="tx1"/>
                          </a:solidFill>
                          <a:effectLst/>
                        </a:rPr>
                        <a:t>             </a:t>
                      </a:r>
                      <a:endParaRPr lang="en-US" sz="1000" dirty="0">
                        <a:solidFill>
                          <a:schemeClr val="tx1"/>
                        </a:solidFill>
                        <a:effectLst/>
                      </a:endParaRPr>
                    </a:p>
                    <a:p>
                      <a:pPr marL="742950" lvl="1" indent="-285750">
                        <a:lnSpc>
                          <a:spcPct val="115000"/>
                        </a:lnSpc>
                        <a:spcAft>
                          <a:spcPts val="0"/>
                        </a:spcAft>
                        <a:buFont typeface="+mj-lt"/>
                        <a:buAutoNum type="arabicPeriod"/>
                      </a:pPr>
                      <a:r>
                        <a:rPr lang="en-US" sz="1050" dirty="0" err="1">
                          <a:solidFill>
                            <a:schemeClr val="tx1"/>
                          </a:solidFill>
                          <a:effectLst/>
                        </a:rPr>
                        <a:t>Mişcarea</a:t>
                      </a:r>
                      <a:r>
                        <a:rPr lang="en-US" sz="1050" dirty="0">
                          <a:solidFill>
                            <a:schemeClr val="tx1"/>
                          </a:solidFill>
                          <a:effectLst/>
                        </a:rPr>
                        <a:t> </a:t>
                      </a:r>
                      <a:r>
                        <a:rPr lang="en-US" sz="1050" dirty="0" err="1">
                          <a:solidFill>
                            <a:schemeClr val="tx1"/>
                          </a:solidFill>
                          <a:effectLst/>
                        </a:rPr>
                        <a:t>rectilinie</a:t>
                      </a:r>
                      <a:r>
                        <a:rPr lang="en-US" sz="1050" dirty="0">
                          <a:solidFill>
                            <a:schemeClr val="tx1"/>
                          </a:solidFill>
                          <a:effectLst/>
                        </a:rPr>
                        <a:t> uniform                                                                           </a:t>
                      </a:r>
                      <a:endParaRPr lang="en-US" sz="1000" dirty="0" smtClean="0">
                        <a:solidFill>
                          <a:schemeClr val="tx1"/>
                        </a:solidFill>
                        <a:effectLst/>
                      </a:endParaRPr>
                    </a:p>
                    <a:p>
                      <a:pPr marL="742950" lvl="1" indent="-285750">
                        <a:lnSpc>
                          <a:spcPct val="115000"/>
                        </a:lnSpc>
                        <a:spcAft>
                          <a:spcPts val="0"/>
                        </a:spcAft>
                        <a:buFont typeface="+mj-lt"/>
                        <a:buAutoNum type="arabicPeriod"/>
                      </a:pPr>
                      <a:r>
                        <a:rPr lang="en-US" sz="1050" dirty="0" err="1" smtClean="0">
                          <a:solidFill>
                            <a:schemeClr val="tx1"/>
                          </a:solidFill>
                          <a:effectLst/>
                        </a:rPr>
                        <a:t>Mişcarea</a:t>
                      </a:r>
                      <a:r>
                        <a:rPr lang="en-US" sz="1050" dirty="0" smtClean="0">
                          <a:solidFill>
                            <a:schemeClr val="tx1"/>
                          </a:solidFill>
                          <a:effectLst/>
                        </a:rPr>
                        <a:t> </a:t>
                      </a:r>
                      <a:r>
                        <a:rPr lang="en-US" sz="1050" dirty="0" err="1" smtClean="0">
                          <a:solidFill>
                            <a:schemeClr val="tx1"/>
                          </a:solidFill>
                          <a:effectLst/>
                        </a:rPr>
                        <a:t>rectilinie</a:t>
                      </a:r>
                      <a:r>
                        <a:rPr lang="en-US" sz="1050" dirty="0" smtClean="0">
                          <a:solidFill>
                            <a:schemeClr val="tx1"/>
                          </a:solidFill>
                          <a:effectLst/>
                        </a:rPr>
                        <a:t> uniform </a:t>
                      </a:r>
                      <a:r>
                        <a:rPr lang="en-US" sz="1050" dirty="0" err="1" smtClean="0">
                          <a:solidFill>
                            <a:schemeClr val="tx1"/>
                          </a:solidFill>
                          <a:effectLst/>
                        </a:rPr>
                        <a:t>variată</a:t>
                      </a:r>
                      <a:r>
                        <a:rPr lang="en-US" sz="1050" dirty="0" smtClean="0">
                          <a:solidFill>
                            <a:schemeClr val="tx1"/>
                          </a:solidFill>
                          <a:effectLst/>
                        </a:rPr>
                        <a:t>                                                                </a:t>
                      </a:r>
                      <a:endParaRPr lang="ro-RO" sz="1050" dirty="0" smtClean="0">
                        <a:solidFill>
                          <a:schemeClr val="tx1"/>
                        </a:solidFill>
                        <a:effectLst/>
                      </a:endParaRPr>
                    </a:p>
                    <a:p>
                      <a:pPr marL="742950" lvl="1" indent="-285750">
                        <a:lnSpc>
                          <a:spcPct val="115000"/>
                        </a:lnSpc>
                        <a:spcAft>
                          <a:spcPts val="0"/>
                        </a:spcAft>
                        <a:buFont typeface="+mj-lt"/>
                        <a:buAutoNum type="arabicPeriod"/>
                      </a:pPr>
                      <a:r>
                        <a:rPr lang="en-US" sz="1050" dirty="0" err="1" smtClean="0">
                          <a:solidFill>
                            <a:schemeClr val="tx1"/>
                          </a:solidFill>
                          <a:effectLst/>
                        </a:rPr>
                        <a:t>Formulele</a:t>
                      </a:r>
                      <a:r>
                        <a:rPr lang="en-US" sz="1050" dirty="0" smtClean="0">
                          <a:solidFill>
                            <a:schemeClr val="tx1"/>
                          </a:solidFill>
                          <a:effectLst/>
                        </a:rPr>
                        <a:t> </a:t>
                      </a:r>
                      <a:r>
                        <a:rPr lang="en-US" sz="1050" dirty="0" err="1">
                          <a:solidFill>
                            <a:schemeClr val="tx1"/>
                          </a:solidFill>
                          <a:effectLst/>
                        </a:rPr>
                        <a:t>lui</a:t>
                      </a:r>
                      <a:r>
                        <a:rPr lang="en-US" sz="1050" dirty="0">
                          <a:solidFill>
                            <a:schemeClr val="tx1"/>
                          </a:solidFill>
                          <a:effectLst/>
                        </a:rPr>
                        <a:t> </a:t>
                      </a:r>
                      <a:r>
                        <a:rPr lang="en-US" sz="1050" dirty="0" err="1">
                          <a:solidFill>
                            <a:schemeClr val="tx1"/>
                          </a:solidFill>
                          <a:effectLst/>
                        </a:rPr>
                        <a:t>Galilei</a:t>
                      </a:r>
                      <a:r>
                        <a:rPr lang="en-US" sz="1050" dirty="0">
                          <a:solidFill>
                            <a:schemeClr val="tx1"/>
                          </a:solidFill>
                          <a:effectLst/>
                        </a:rPr>
                        <a:t>                                                                                      </a:t>
                      </a:r>
                      <a:endParaRPr lang="en-US" sz="1000" dirty="0">
                        <a:solidFill>
                          <a:schemeClr val="tx1"/>
                        </a:solidFill>
                        <a:effectLst/>
                      </a:endParaRPr>
                    </a:p>
                    <a:p>
                      <a:pPr marL="742950" lvl="1" indent="-285750">
                        <a:lnSpc>
                          <a:spcPct val="115000"/>
                        </a:lnSpc>
                        <a:spcAft>
                          <a:spcPts val="0"/>
                        </a:spcAft>
                        <a:buFont typeface="+mj-lt"/>
                        <a:buAutoNum type="arabicPeriod"/>
                      </a:pPr>
                      <a:r>
                        <a:rPr lang="en-US" sz="1050" dirty="0" err="1">
                          <a:solidFill>
                            <a:schemeClr val="tx1"/>
                          </a:solidFill>
                          <a:effectLst/>
                        </a:rPr>
                        <a:t>Mișcarea</a:t>
                      </a:r>
                      <a:r>
                        <a:rPr lang="en-US" sz="1050" dirty="0">
                          <a:solidFill>
                            <a:schemeClr val="tx1"/>
                          </a:solidFill>
                          <a:effectLst/>
                        </a:rPr>
                        <a:t> circular </a:t>
                      </a:r>
                      <a:r>
                        <a:rPr lang="en-US" sz="1050" dirty="0" err="1">
                          <a:solidFill>
                            <a:schemeClr val="tx1"/>
                          </a:solidFill>
                          <a:effectLst/>
                        </a:rPr>
                        <a:t>uniformă</a:t>
                      </a:r>
                      <a:r>
                        <a:rPr lang="en-US" sz="1050" dirty="0">
                          <a:solidFill>
                            <a:schemeClr val="tx1"/>
                          </a:solidFill>
                          <a:effectLst/>
                        </a:rPr>
                        <a:t>                                                                         </a:t>
                      </a:r>
                      <a:r>
                        <a:rPr lang="en-GB" sz="1050" dirty="0">
                          <a:solidFill>
                            <a:schemeClr val="tx1"/>
                          </a:solidFill>
                          <a:effectLst/>
                        </a:rPr>
                        <a:t> </a:t>
                      </a:r>
                      <a:endParaRPr lang="en-US" sz="1000" dirty="0">
                        <a:solidFill>
                          <a:schemeClr val="tx1"/>
                        </a:solidFill>
                        <a:effectLst/>
                      </a:endParaRPr>
                    </a:p>
                    <a:p>
                      <a:pPr marL="0" lvl="0" indent="0">
                        <a:lnSpc>
                          <a:spcPct val="115000"/>
                        </a:lnSpc>
                        <a:spcAft>
                          <a:spcPts val="0"/>
                        </a:spcAft>
                        <a:buFont typeface="+mj-lt"/>
                        <a:buNone/>
                      </a:pPr>
                      <a:r>
                        <a:rPr lang="en-GB" sz="1050" dirty="0">
                          <a:solidFill>
                            <a:schemeClr val="tx1"/>
                          </a:solidFill>
                          <a:effectLst/>
                        </a:rPr>
                        <a:t>TEORIA CINETICO-MOLECULARĂ A GAZELOR                             </a:t>
                      </a:r>
                      <a:endParaRPr lang="en-US" sz="1000" dirty="0">
                        <a:solidFill>
                          <a:schemeClr val="tx1"/>
                        </a:solidFill>
                        <a:effectLst/>
                      </a:endParaRPr>
                    </a:p>
                    <a:p>
                      <a:pPr marL="361950">
                        <a:lnSpc>
                          <a:spcPct val="115000"/>
                        </a:lnSpc>
                        <a:spcAft>
                          <a:spcPts val="0"/>
                        </a:spcAft>
                      </a:pPr>
                      <a:r>
                        <a:rPr lang="en-GB" sz="1050" dirty="0">
                          <a:solidFill>
                            <a:schemeClr val="tx1"/>
                          </a:solidFill>
                          <a:effectLst/>
                        </a:rPr>
                        <a:t> </a:t>
                      </a:r>
                      <a:endParaRPr lang="en-US" sz="1000" dirty="0">
                        <a:solidFill>
                          <a:schemeClr val="tx1"/>
                        </a:solidFill>
                        <a:effectLst/>
                      </a:endParaRPr>
                    </a:p>
                    <a:p>
                      <a:pPr marL="742950" lvl="1" indent="-285750">
                        <a:lnSpc>
                          <a:spcPct val="115000"/>
                        </a:lnSpc>
                        <a:spcAft>
                          <a:spcPts val="0"/>
                        </a:spcAft>
                        <a:buFont typeface="+mj-lt"/>
                        <a:buAutoNum type="arabicPeriod"/>
                      </a:pPr>
                      <a:r>
                        <a:rPr lang="en-GB" sz="1050" dirty="0" err="1">
                          <a:solidFill>
                            <a:schemeClr val="tx1"/>
                          </a:solidFill>
                          <a:effectLst/>
                        </a:rPr>
                        <a:t>Studiul</a:t>
                      </a:r>
                      <a:r>
                        <a:rPr lang="en-GB" sz="1050" dirty="0">
                          <a:solidFill>
                            <a:schemeClr val="tx1"/>
                          </a:solidFill>
                          <a:effectLst/>
                        </a:rPr>
                        <a:t> </a:t>
                      </a:r>
                      <a:r>
                        <a:rPr lang="en-GB" sz="1050" dirty="0" err="1">
                          <a:solidFill>
                            <a:schemeClr val="tx1"/>
                          </a:solidFill>
                          <a:effectLst/>
                        </a:rPr>
                        <a:t>gazului</a:t>
                      </a:r>
                      <a:r>
                        <a:rPr lang="en-GB" sz="1050" dirty="0">
                          <a:solidFill>
                            <a:schemeClr val="tx1"/>
                          </a:solidFill>
                          <a:effectLst/>
                        </a:rPr>
                        <a:t> ideal                                                                                    </a:t>
                      </a:r>
                      <a:endParaRPr lang="en-US" sz="1000" dirty="0">
                        <a:solidFill>
                          <a:schemeClr val="tx1"/>
                        </a:solidFill>
                        <a:effectLst/>
                      </a:endParaRPr>
                    </a:p>
                    <a:p>
                      <a:pPr marL="742950" lvl="1" indent="-285750">
                        <a:lnSpc>
                          <a:spcPct val="115000"/>
                        </a:lnSpc>
                        <a:spcAft>
                          <a:spcPts val="0"/>
                        </a:spcAft>
                        <a:buFont typeface="+mj-lt"/>
                        <a:buAutoNum type="arabicPeriod"/>
                      </a:pPr>
                      <a:r>
                        <a:rPr lang="ro-RO" sz="1050" dirty="0">
                          <a:solidFill>
                            <a:schemeClr val="tx1"/>
                          </a:solidFill>
                          <a:effectLst/>
                        </a:rPr>
                        <a:t>Formula fundamentală a teoriei cinetico-moleculare                                    </a:t>
                      </a:r>
                      <a:endParaRPr lang="en-US" sz="1000" dirty="0">
                        <a:solidFill>
                          <a:schemeClr val="tx1"/>
                        </a:solidFill>
                        <a:effectLst/>
                      </a:endParaRPr>
                    </a:p>
                    <a:p>
                      <a:pPr marL="742950" lvl="1" indent="-285750">
                        <a:lnSpc>
                          <a:spcPct val="115000"/>
                        </a:lnSpc>
                        <a:spcAft>
                          <a:spcPts val="0"/>
                        </a:spcAft>
                        <a:buFont typeface="+mj-lt"/>
                        <a:buAutoNum type="arabicPeriod"/>
                      </a:pPr>
                      <a:r>
                        <a:rPr lang="ro-RO" sz="1050" dirty="0">
                          <a:solidFill>
                            <a:schemeClr val="tx1"/>
                          </a:solidFill>
                          <a:effectLst/>
                        </a:rPr>
                        <a:t>Ecuația de stare a gazului ideal                                                                     </a:t>
                      </a:r>
                      <a:endParaRPr lang="ro-RO" sz="1050" dirty="0" smtClean="0">
                        <a:solidFill>
                          <a:schemeClr val="tx1"/>
                        </a:solidFill>
                        <a:effectLst/>
                      </a:endParaRPr>
                    </a:p>
                    <a:p>
                      <a:pPr marL="742950" lvl="1" indent="-285750">
                        <a:lnSpc>
                          <a:spcPct val="115000"/>
                        </a:lnSpc>
                        <a:spcAft>
                          <a:spcPts val="0"/>
                        </a:spcAft>
                        <a:buFont typeface="+mj-lt"/>
                        <a:buAutoNum type="arabicPeriod"/>
                      </a:pPr>
                      <a:r>
                        <a:rPr lang="ro-RO" sz="1050" dirty="0" smtClean="0">
                          <a:solidFill>
                            <a:schemeClr val="tx1"/>
                          </a:solidFill>
                          <a:effectLst/>
                        </a:rPr>
                        <a:t>Viteza </a:t>
                      </a:r>
                      <a:r>
                        <a:rPr lang="ro-RO" sz="1050" dirty="0">
                          <a:solidFill>
                            <a:schemeClr val="tx1"/>
                          </a:solidFill>
                          <a:effectLst/>
                        </a:rPr>
                        <a:t>termică a moleculelor gazului ideal                                                  </a:t>
                      </a:r>
                      <a:endParaRPr lang="en-US" sz="1000" dirty="0">
                        <a:solidFill>
                          <a:schemeClr val="tx1"/>
                        </a:solidFill>
                        <a:effectLst/>
                      </a:endParaRPr>
                    </a:p>
                    <a:p>
                      <a:pPr marL="742950" lvl="1" indent="-285750">
                        <a:lnSpc>
                          <a:spcPct val="115000"/>
                        </a:lnSpc>
                        <a:spcAft>
                          <a:spcPts val="0"/>
                        </a:spcAft>
                        <a:buFont typeface="+mj-lt"/>
                        <a:buAutoNum type="arabicPeriod"/>
                      </a:pPr>
                      <a:r>
                        <a:rPr lang="ro-RO" sz="1050" dirty="0">
                          <a:solidFill>
                            <a:schemeClr val="tx1"/>
                          </a:solidFill>
                          <a:effectLst/>
                        </a:rPr>
                        <a:t>Gazul ideal sub acțiunea unui câmp de forțe                                                  </a:t>
                      </a:r>
                      <a:endParaRPr lang="en-US" sz="1000" dirty="0">
                        <a:solidFill>
                          <a:schemeClr val="tx1"/>
                        </a:solidFill>
                        <a:effectLst/>
                      </a:endParaRPr>
                    </a:p>
                    <a:p>
                      <a:pPr marL="742950" lvl="1" indent="-285750">
                        <a:lnSpc>
                          <a:spcPct val="115000"/>
                        </a:lnSpc>
                        <a:spcAft>
                          <a:spcPts val="0"/>
                        </a:spcAft>
                        <a:buFont typeface="+mj-lt"/>
                        <a:buAutoNum type="arabicPeriod"/>
                      </a:pPr>
                      <a:r>
                        <a:rPr lang="ro-RO" sz="1050" dirty="0">
                          <a:solidFill>
                            <a:schemeClr val="tx1"/>
                          </a:solidFill>
                          <a:effectLst/>
                        </a:rPr>
                        <a:t>Ecuaţia de stare a gazelor reale (Ecuaţia Van der Waals)                             </a:t>
                      </a:r>
                      <a:r>
                        <a:rPr lang="en-GB" sz="1050" dirty="0">
                          <a:solidFill>
                            <a:schemeClr val="tx1"/>
                          </a:solidFill>
                          <a:effectLst/>
                        </a:rPr>
                        <a:t> </a:t>
                      </a:r>
                      <a:endParaRPr lang="en-US" sz="1000" dirty="0">
                        <a:solidFill>
                          <a:schemeClr val="tx1"/>
                        </a:solidFill>
                        <a:effectLst/>
                      </a:endParaRPr>
                    </a:p>
                    <a:p>
                      <a:pPr marL="0" lvl="0" indent="0">
                        <a:lnSpc>
                          <a:spcPct val="115000"/>
                        </a:lnSpc>
                        <a:spcAft>
                          <a:spcPts val="0"/>
                        </a:spcAft>
                        <a:buFont typeface="+mj-lt"/>
                        <a:buNone/>
                      </a:pPr>
                      <a:r>
                        <a:rPr lang="ro-RO" sz="1050" dirty="0">
                          <a:solidFill>
                            <a:schemeClr val="tx1"/>
                          </a:solidFill>
                          <a:effectLst/>
                        </a:rPr>
                        <a:t>NOŢIUNI DE TERMODINAMICĂ. LEGILE GAZELOR                       </a:t>
                      </a:r>
                      <a:endParaRPr lang="en-US" sz="1000" dirty="0">
                        <a:solidFill>
                          <a:schemeClr val="tx1"/>
                        </a:solidFill>
                        <a:effectLst/>
                      </a:endParaRPr>
                    </a:p>
                    <a:p>
                      <a:pPr>
                        <a:lnSpc>
                          <a:spcPct val="115000"/>
                        </a:lnSpc>
                        <a:spcAft>
                          <a:spcPts val="0"/>
                        </a:spcAft>
                      </a:pPr>
                      <a:r>
                        <a:rPr lang="en-GB" sz="1050" dirty="0">
                          <a:solidFill>
                            <a:schemeClr val="tx1"/>
                          </a:solidFill>
                          <a:effectLst/>
                        </a:rPr>
                        <a:t> </a:t>
                      </a:r>
                      <a:endParaRPr lang="en-US" sz="1000" dirty="0">
                        <a:solidFill>
                          <a:schemeClr val="tx1"/>
                        </a:solidFill>
                        <a:effectLst/>
                      </a:endParaRPr>
                    </a:p>
                    <a:p>
                      <a:pPr marL="742950" lvl="1" indent="-285750">
                        <a:lnSpc>
                          <a:spcPct val="115000"/>
                        </a:lnSpc>
                        <a:spcAft>
                          <a:spcPts val="0"/>
                        </a:spcAft>
                        <a:buFont typeface="+mj-lt"/>
                        <a:buAutoNum type="arabicPeriod"/>
                      </a:pPr>
                      <a:r>
                        <a:rPr lang="en-GB" sz="1050" dirty="0" err="1">
                          <a:solidFill>
                            <a:schemeClr val="tx1"/>
                          </a:solidFill>
                          <a:effectLst/>
                        </a:rPr>
                        <a:t>Sisteme</a:t>
                      </a:r>
                      <a:r>
                        <a:rPr lang="en-GB" sz="1050" dirty="0">
                          <a:solidFill>
                            <a:schemeClr val="tx1"/>
                          </a:solidFill>
                          <a:effectLst/>
                        </a:rPr>
                        <a:t> </a:t>
                      </a:r>
                      <a:r>
                        <a:rPr lang="en-GB" sz="1050" dirty="0" err="1">
                          <a:solidFill>
                            <a:schemeClr val="tx1"/>
                          </a:solidFill>
                          <a:effectLst/>
                        </a:rPr>
                        <a:t>termodinamice</a:t>
                      </a:r>
                      <a:r>
                        <a:rPr lang="en-GB" sz="1050" dirty="0">
                          <a:solidFill>
                            <a:schemeClr val="tx1"/>
                          </a:solidFill>
                          <a:effectLst/>
                        </a:rPr>
                        <a:t>                                                                           </a:t>
                      </a:r>
                      <a:endParaRPr lang="ro-RO" sz="1050" dirty="0" smtClean="0">
                        <a:solidFill>
                          <a:schemeClr val="tx1"/>
                        </a:solidFill>
                        <a:effectLst/>
                      </a:endParaRPr>
                    </a:p>
                    <a:p>
                      <a:pPr marL="742950" lvl="1" indent="-285750">
                        <a:lnSpc>
                          <a:spcPct val="115000"/>
                        </a:lnSpc>
                        <a:spcAft>
                          <a:spcPts val="0"/>
                        </a:spcAft>
                        <a:buFont typeface="+mj-lt"/>
                        <a:buAutoNum type="arabicPeriod"/>
                      </a:pPr>
                      <a:r>
                        <a:rPr lang="ro-RO" sz="1050" dirty="0" smtClean="0">
                          <a:solidFill>
                            <a:schemeClr val="tx1"/>
                          </a:solidFill>
                          <a:effectLst/>
                        </a:rPr>
                        <a:t>Starea </a:t>
                      </a:r>
                      <a:r>
                        <a:rPr lang="ro-RO" sz="1050" dirty="0">
                          <a:solidFill>
                            <a:schemeClr val="tx1"/>
                          </a:solidFill>
                          <a:effectLst/>
                        </a:rPr>
                        <a:t>unui sistem termodinamic. Echilibrul termic                                  </a:t>
                      </a:r>
                      <a:endParaRPr lang="ro-RO" sz="1050" dirty="0" smtClean="0">
                        <a:solidFill>
                          <a:schemeClr val="tx1"/>
                        </a:solidFill>
                        <a:effectLst/>
                      </a:endParaRPr>
                    </a:p>
                    <a:p>
                      <a:pPr marL="742950" lvl="1" indent="-285750">
                        <a:lnSpc>
                          <a:spcPct val="115000"/>
                        </a:lnSpc>
                        <a:spcAft>
                          <a:spcPts val="0"/>
                        </a:spcAft>
                        <a:buFont typeface="+mj-lt"/>
                        <a:buAutoNum type="arabicPeriod"/>
                      </a:pPr>
                      <a:r>
                        <a:rPr lang="ro-RO" sz="1050" dirty="0" smtClean="0">
                          <a:solidFill>
                            <a:schemeClr val="tx1"/>
                          </a:solidFill>
                          <a:effectLst/>
                        </a:rPr>
                        <a:t>Parametri </a:t>
                      </a:r>
                      <a:r>
                        <a:rPr lang="ro-RO" sz="1050" dirty="0">
                          <a:solidFill>
                            <a:schemeClr val="tx1"/>
                          </a:solidFill>
                          <a:effectLst/>
                        </a:rPr>
                        <a:t>de stare. Ecuaţii de stare                                                            </a:t>
                      </a:r>
                      <a:endParaRPr lang="en-US" sz="1000" dirty="0">
                        <a:solidFill>
                          <a:schemeClr val="tx1"/>
                        </a:solidFill>
                        <a:effectLst/>
                      </a:endParaRPr>
                    </a:p>
                    <a:p>
                      <a:pPr marL="742950" lvl="1" indent="-285750">
                        <a:lnSpc>
                          <a:spcPct val="115000"/>
                        </a:lnSpc>
                        <a:spcAft>
                          <a:spcPts val="0"/>
                        </a:spcAft>
                        <a:buFont typeface="+mj-lt"/>
                        <a:buAutoNum type="arabicPeriod"/>
                      </a:pPr>
                      <a:r>
                        <a:rPr lang="ro-RO" sz="1050" dirty="0">
                          <a:solidFill>
                            <a:schemeClr val="tx1"/>
                          </a:solidFill>
                          <a:effectLst/>
                        </a:rPr>
                        <a:t>Procese termodinamice (transformări termodinamice)                             </a:t>
                      </a:r>
                      <a:endParaRPr lang="en-US" sz="1000" dirty="0">
                        <a:solidFill>
                          <a:schemeClr val="tx1"/>
                        </a:solidFill>
                        <a:effectLst/>
                      </a:endParaRPr>
                    </a:p>
                    <a:p>
                      <a:pPr marL="742950" lvl="1" indent="-285750">
                        <a:lnSpc>
                          <a:spcPct val="115000"/>
                        </a:lnSpc>
                        <a:spcAft>
                          <a:spcPts val="0"/>
                        </a:spcAft>
                        <a:buFont typeface="+mj-lt"/>
                        <a:buAutoNum type="arabicPeriod"/>
                      </a:pPr>
                      <a:r>
                        <a:rPr lang="ro-RO" sz="1050" dirty="0">
                          <a:solidFill>
                            <a:schemeClr val="tx1"/>
                          </a:solidFill>
                          <a:effectLst/>
                        </a:rPr>
                        <a:t>Procese reversibile și ireversibile                                                                 </a:t>
                      </a:r>
                      <a:endParaRPr lang="en-US" sz="1000" dirty="0">
                        <a:solidFill>
                          <a:schemeClr val="tx1"/>
                        </a:solidFill>
                        <a:effectLst/>
                      </a:endParaRPr>
                    </a:p>
                    <a:p>
                      <a:pPr marL="742950" lvl="1" indent="-285750">
                        <a:lnSpc>
                          <a:spcPct val="115000"/>
                        </a:lnSpc>
                        <a:spcAft>
                          <a:spcPts val="0"/>
                        </a:spcAft>
                        <a:buFont typeface="+mj-lt"/>
                        <a:buAutoNum type="arabicPeriod"/>
                      </a:pPr>
                      <a:r>
                        <a:rPr lang="ro-RO" sz="1050" dirty="0">
                          <a:solidFill>
                            <a:schemeClr val="tx1"/>
                          </a:solidFill>
                          <a:effectLst/>
                        </a:rPr>
                        <a:t>Lucrul mecanic efectuat de un sistem termodinamic la variaţia volumului   </a:t>
                      </a:r>
                      <a:r>
                        <a:rPr lang="en-GB" sz="1050" dirty="0" err="1" smtClean="0">
                          <a:solidFill>
                            <a:schemeClr val="tx1"/>
                          </a:solidFill>
                          <a:effectLst/>
                        </a:rPr>
                        <a:t>Reprezentarea</a:t>
                      </a:r>
                      <a:r>
                        <a:rPr lang="en-GB" sz="1050" dirty="0" smtClean="0">
                          <a:solidFill>
                            <a:schemeClr val="tx1"/>
                          </a:solidFill>
                          <a:effectLst/>
                        </a:rPr>
                        <a:t> </a:t>
                      </a:r>
                      <a:r>
                        <a:rPr lang="en-GB" sz="1050" dirty="0" err="1">
                          <a:solidFill>
                            <a:schemeClr val="tx1"/>
                          </a:solidFill>
                          <a:effectLst/>
                        </a:rPr>
                        <a:t>grafică</a:t>
                      </a:r>
                      <a:r>
                        <a:rPr lang="en-GB" sz="1050" dirty="0">
                          <a:solidFill>
                            <a:schemeClr val="tx1"/>
                          </a:solidFill>
                          <a:effectLst/>
                        </a:rPr>
                        <a:t> a </a:t>
                      </a:r>
                      <a:r>
                        <a:rPr lang="en-GB" sz="1050" dirty="0" err="1">
                          <a:solidFill>
                            <a:schemeClr val="tx1"/>
                          </a:solidFill>
                          <a:effectLst/>
                        </a:rPr>
                        <a:t>lucrului</a:t>
                      </a:r>
                      <a:r>
                        <a:rPr lang="en-GB" sz="1050" dirty="0">
                          <a:solidFill>
                            <a:schemeClr val="tx1"/>
                          </a:solidFill>
                          <a:effectLst/>
                        </a:rPr>
                        <a:t> mechanic                                                    </a:t>
                      </a:r>
                      <a:endParaRPr lang="ro-RO" sz="1050" dirty="0" smtClean="0">
                        <a:solidFill>
                          <a:schemeClr val="tx1"/>
                        </a:solidFill>
                        <a:effectLst/>
                      </a:endParaRPr>
                    </a:p>
                    <a:p>
                      <a:pPr marL="742950" lvl="1" indent="-285750">
                        <a:lnSpc>
                          <a:spcPct val="115000"/>
                        </a:lnSpc>
                        <a:spcAft>
                          <a:spcPts val="0"/>
                        </a:spcAft>
                        <a:buFont typeface="+mj-lt"/>
                        <a:buAutoNum type="arabicPeriod"/>
                      </a:pPr>
                      <a:r>
                        <a:rPr lang="ro-RO" sz="1050" dirty="0" smtClean="0">
                          <a:solidFill>
                            <a:schemeClr val="tx1"/>
                          </a:solidFill>
                          <a:effectLst/>
                        </a:rPr>
                        <a:t>Energia </a:t>
                      </a:r>
                      <a:r>
                        <a:rPr lang="ro-RO" sz="1050" dirty="0">
                          <a:solidFill>
                            <a:schemeClr val="tx1"/>
                          </a:solidFill>
                          <a:effectLst/>
                        </a:rPr>
                        <a:t>internă a sistemelor termodinamice                                               </a:t>
                      </a:r>
                      <a:endParaRPr lang="en-US" sz="1000" dirty="0">
                        <a:solidFill>
                          <a:schemeClr val="tx1"/>
                        </a:solidFill>
                        <a:effectLst/>
                      </a:endParaRPr>
                    </a:p>
                    <a:p>
                      <a:pPr marL="742950" lvl="1" indent="-285750">
                        <a:lnSpc>
                          <a:spcPct val="115000"/>
                        </a:lnSpc>
                        <a:spcAft>
                          <a:spcPts val="0"/>
                        </a:spcAft>
                        <a:buFont typeface="+mj-lt"/>
                        <a:buAutoNum type="arabicPeriod"/>
                      </a:pPr>
                      <a:r>
                        <a:rPr lang="ro-RO" sz="1050" dirty="0">
                          <a:solidFill>
                            <a:schemeClr val="tx1"/>
                          </a:solidFill>
                          <a:effectLst/>
                        </a:rPr>
                        <a:t>Căldura schimbată de sistemele termodiamice cu mediul exterior         </a:t>
                      </a:r>
                      <a:endParaRPr lang="en-US" sz="1000" dirty="0">
                        <a:solidFill>
                          <a:schemeClr val="tx1"/>
                        </a:solidFill>
                        <a:effectLst/>
                      </a:endParaRPr>
                    </a:p>
                    <a:p>
                      <a:pPr marL="447675">
                        <a:lnSpc>
                          <a:spcPct val="115000"/>
                        </a:lnSpc>
                        <a:spcAft>
                          <a:spcPts val="0"/>
                        </a:spcAft>
                      </a:pPr>
                      <a:r>
                        <a:rPr lang="en-GB" sz="1050" dirty="0">
                          <a:solidFill>
                            <a:schemeClr val="tx1"/>
                          </a:solidFill>
                          <a:effectLst/>
                        </a:rPr>
                        <a:t> </a:t>
                      </a:r>
                      <a:endParaRPr lang="en-US" sz="1000" dirty="0">
                        <a:solidFill>
                          <a:schemeClr val="tx1"/>
                        </a:solidFill>
                        <a:effectLst/>
                      </a:endParaRPr>
                    </a:p>
                    <a:p>
                      <a:pPr marL="0" lvl="0" indent="0">
                        <a:lnSpc>
                          <a:spcPct val="115000"/>
                        </a:lnSpc>
                        <a:spcAft>
                          <a:spcPts val="0"/>
                        </a:spcAft>
                        <a:buFont typeface="+mj-lt"/>
                        <a:buNone/>
                      </a:pPr>
                      <a:r>
                        <a:rPr lang="ro-RO" sz="1050" dirty="0">
                          <a:solidFill>
                            <a:schemeClr val="tx1"/>
                          </a:solidFill>
                          <a:effectLst/>
                        </a:rPr>
                        <a:t>PRINCIPIUL AL DOILEA ŞI PRINCIPIUL AL TREILEA ALE TERMODINAMICII                                                                                     </a:t>
                      </a:r>
                      <a:endParaRPr lang="en-US" sz="1000" dirty="0">
                        <a:solidFill>
                          <a:schemeClr val="tx1"/>
                        </a:solidFill>
                        <a:effectLst/>
                      </a:endParaRPr>
                    </a:p>
                    <a:p>
                      <a:pPr marL="742950" lvl="1" indent="-285750">
                        <a:lnSpc>
                          <a:spcPct val="115000"/>
                        </a:lnSpc>
                        <a:spcAft>
                          <a:spcPts val="0"/>
                        </a:spcAft>
                        <a:buFont typeface="+mj-lt"/>
                        <a:buAutoNum type="arabicPeriod"/>
                      </a:pPr>
                      <a:r>
                        <a:rPr lang="en-GB" sz="1050" dirty="0">
                          <a:solidFill>
                            <a:schemeClr val="tx1"/>
                          </a:solidFill>
                          <a:effectLst/>
                        </a:rPr>
                        <a:t> </a:t>
                      </a:r>
                      <a:r>
                        <a:rPr lang="en-GB" sz="1050" dirty="0" err="1">
                          <a:solidFill>
                            <a:schemeClr val="tx1"/>
                          </a:solidFill>
                          <a:effectLst/>
                        </a:rPr>
                        <a:t>Principiul</a:t>
                      </a:r>
                      <a:r>
                        <a:rPr lang="en-GB" sz="1050" dirty="0">
                          <a:solidFill>
                            <a:schemeClr val="tx1"/>
                          </a:solidFill>
                          <a:effectLst/>
                        </a:rPr>
                        <a:t> al </a:t>
                      </a:r>
                      <a:r>
                        <a:rPr lang="en-GB" sz="1050" dirty="0" err="1">
                          <a:solidFill>
                            <a:schemeClr val="tx1"/>
                          </a:solidFill>
                          <a:effectLst/>
                        </a:rPr>
                        <a:t>doilea</a:t>
                      </a:r>
                      <a:r>
                        <a:rPr lang="en-GB" sz="1050" dirty="0">
                          <a:solidFill>
                            <a:schemeClr val="tx1"/>
                          </a:solidFill>
                          <a:effectLst/>
                        </a:rPr>
                        <a:t> al </a:t>
                      </a:r>
                      <a:r>
                        <a:rPr lang="en-GB" sz="1050" dirty="0" err="1">
                          <a:solidFill>
                            <a:schemeClr val="tx1"/>
                          </a:solidFill>
                          <a:effectLst/>
                        </a:rPr>
                        <a:t>termodinamicii</a:t>
                      </a:r>
                      <a:r>
                        <a:rPr lang="en-GB" sz="1050" dirty="0">
                          <a:solidFill>
                            <a:schemeClr val="tx1"/>
                          </a:solidFill>
                          <a:effectLst/>
                        </a:rPr>
                        <a:t>                                         </a:t>
                      </a:r>
                      <a:endParaRPr lang="en-US" sz="1000" dirty="0">
                        <a:solidFill>
                          <a:schemeClr val="tx1"/>
                        </a:solidFill>
                        <a:effectLst/>
                      </a:endParaRPr>
                    </a:p>
                    <a:p>
                      <a:pPr marL="742950" lvl="1" indent="-285750">
                        <a:lnSpc>
                          <a:spcPct val="115000"/>
                        </a:lnSpc>
                        <a:spcAft>
                          <a:spcPts val="0"/>
                        </a:spcAft>
                        <a:buFont typeface="+mj-lt"/>
                        <a:buAutoNum type="arabicPeriod"/>
                      </a:pPr>
                      <a:r>
                        <a:rPr lang="en-GB" sz="1050" dirty="0">
                          <a:solidFill>
                            <a:schemeClr val="tx1"/>
                          </a:solidFill>
                          <a:effectLst/>
                        </a:rPr>
                        <a:t> </a:t>
                      </a:r>
                      <a:r>
                        <a:rPr lang="en-GB" sz="1050" dirty="0" err="1">
                          <a:solidFill>
                            <a:schemeClr val="tx1"/>
                          </a:solidFill>
                          <a:effectLst/>
                        </a:rPr>
                        <a:t>Mașini</a:t>
                      </a:r>
                      <a:r>
                        <a:rPr lang="en-GB" sz="1050" dirty="0">
                          <a:solidFill>
                            <a:schemeClr val="tx1"/>
                          </a:solidFill>
                          <a:effectLst/>
                        </a:rPr>
                        <a:t> </a:t>
                      </a:r>
                      <a:r>
                        <a:rPr lang="en-GB" sz="1050" dirty="0" err="1">
                          <a:solidFill>
                            <a:schemeClr val="tx1"/>
                          </a:solidFill>
                          <a:effectLst/>
                        </a:rPr>
                        <a:t>termice</a:t>
                      </a:r>
                      <a:r>
                        <a:rPr lang="en-GB" sz="1050" dirty="0">
                          <a:solidFill>
                            <a:schemeClr val="tx1"/>
                          </a:solidFill>
                          <a:effectLst/>
                        </a:rPr>
                        <a:t>                                                                                           </a:t>
                      </a:r>
                      <a:endParaRPr lang="ro-RO" sz="1050" dirty="0" smtClean="0">
                        <a:solidFill>
                          <a:schemeClr val="tx1"/>
                        </a:solidFill>
                        <a:effectLst/>
                      </a:endParaRPr>
                    </a:p>
                    <a:p>
                      <a:pPr marL="742950" lvl="1" indent="-285750">
                        <a:lnSpc>
                          <a:spcPct val="115000"/>
                        </a:lnSpc>
                        <a:spcAft>
                          <a:spcPts val="0"/>
                        </a:spcAft>
                        <a:buFont typeface="+mj-lt"/>
                        <a:buAutoNum type="arabicPeriod"/>
                      </a:pPr>
                      <a:r>
                        <a:rPr lang="en-GB" sz="1050" dirty="0" err="1" smtClean="0">
                          <a:solidFill>
                            <a:schemeClr val="tx1"/>
                          </a:solidFill>
                          <a:effectLst/>
                        </a:rPr>
                        <a:t>Principiul</a:t>
                      </a:r>
                      <a:r>
                        <a:rPr lang="en-GB" sz="1050" dirty="0" smtClean="0">
                          <a:solidFill>
                            <a:schemeClr val="tx1"/>
                          </a:solidFill>
                          <a:effectLst/>
                        </a:rPr>
                        <a:t> </a:t>
                      </a:r>
                      <a:r>
                        <a:rPr lang="en-GB" sz="1050" dirty="0" err="1">
                          <a:solidFill>
                            <a:schemeClr val="tx1"/>
                          </a:solidFill>
                          <a:effectLst/>
                        </a:rPr>
                        <a:t>trei</a:t>
                      </a:r>
                      <a:r>
                        <a:rPr lang="en-GB" sz="1050" dirty="0">
                          <a:solidFill>
                            <a:schemeClr val="tx1"/>
                          </a:solidFill>
                          <a:effectLst/>
                        </a:rPr>
                        <a:t> al </a:t>
                      </a:r>
                      <a:r>
                        <a:rPr lang="en-GB" sz="1050" dirty="0" err="1">
                          <a:solidFill>
                            <a:schemeClr val="tx1"/>
                          </a:solidFill>
                          <a:effectLst/>
                        </a:rPr>
                        <a:t>termodinamicii</a:t>
                      </a:r>
                      <a:r>
                        <a:rPr lang="en-GB" sz="1050" dirty="0">
                          <a:solidFill>
                            <a:schemeClr val="tx1"/>
                          </a:solidFill>
                          <a:effectLst/>
                        </a:rPr>
                        <a:t>                                                                  </a:t>
                      </a:r>
                      <a:endParaRPr lang="en-US" sz="1000" dirty="0">
                        <a:solidFill>
                          <a:schemeClr val="tx1"/>
                        </a:solidFill>
                        <a:effectLst/>
                      </a:endParaRPr>
                    </a:p>
                    <a:p>
                      <a:pPr marL="219075">
                        <a:lnSpc>
                          <a:spcPct val="115000"/>
                        </a:lnSpc>
                        <a:spcAft>
                          <a:spcPts val="0"/>
                        </a:spcAft>
                      </a:pPr>
                      <a:r>
                        <a:rPr lang="en-GB" sz="1050" dirty="0">
                          <a:solidFill>
                            <a:schemeClr val="tx1"/>
                          </a:solidFill>
                          <a:effectLst/>
                        </a:rPr>
                        <a:t> </a:t>
                      </a:r>
                      <a:endParaRPr lang="en-US" sz="1000" dirty="0">
                        <a:solidFill>
                          <a:schemeClr val="tx1"/>
                        </a:solidFill>
                        <a:effectLst/>
                      </a:endParaRPr>
                    </a:p>
                    <a:p>
                      <a:pPr marL="219075">
                        <a:lnSpc>
                          <a:spcPct val="115000"/>
                        </a:lnSpc>
                        <a:spcAft>
                          <a:spcPts val="0"/>
                        </a:spcAft>
                      </a:pPr>
                      <a:r>
                        <a:rPr lang="en-GB" sz="1050" dirty="0" err="1">
                          <a:solidFill>
                            <a:schemeClr val="tx1"/>
                          </a:solidFill>
                          <a:effectLst/>
                        </a:rPr>
                        <a:t>Probleme</a:t>
                      </a:r>
                      <a:r>
                        <a:rPr lang="en-GB" sz="1050" dirty="0">
                          <a:solidFill>
                            <a:schemeClr val="tx1"/>
                          </a:solidFill>
                          <a:effectLst/>
                        </a:rPr>
                        <a:t> </a:t>
                      </a:r>
                      <a:r>
                        <a:rPr lang="en-GB" sz="1050" dirty="0" err="1">
                          <a:solidFill>
                            <a:schemeClr val="tx1"/>
                          </a:solidFill>
                          <a:effectLst/>
                        </a:rPr>
                        <a:t>rezolvate</a:t>
                      </a:r>
                      <a:r>
                        <a:rPr lang="en-GB" sz="1050" dirty="0">
                          <a:solidFill>
                            <a:schemeClr val="tx1"/>
                          </a:solidFill>
                          <a:effectLst/>
                        </a:rPr>
                        <a:t>                                                                                          </a:t>
                      </a:r>
                      <a:endParaRPr lang="ro-RO" sz="1050" dirty="0" smtClean="0">
                        <a:solidFill>
                          <a:schemeClr val="tx1"/>
                        </a:solidFill>
                        <a:effectLst/>
                      </a:endParaRPr>
                    </a:p>
                    <a:p>
                      <a:pPr marL="219075">
                        <a:lnSpc>
                          <a:spcPct val="115000"/>
                        </a:lnSpc>
                        <a:spcAft>
                          <a:spcPts val="0"/>
                        </a:spcAft>
                      </a:pPr>
                      <a:r>
                        <a:rPr lang="en-GB" sz="1050" dirty="0" err="1" smtClean="0">
                          <a:solidFill>
                            <a:schemeClr val="tx1"/>
                          </a:solidFill>
                          <a:effectLst/>
                        </a:rPr>
                        <a:t>Resurse</a:t>
                      </a:r>
                      <a:r>
                        <a:rPr lang="en-GB" sz="1050" dirty="0" smtClean="0">
                          <a:solidFill>
                            <a:schemeClr val="tx1"/>
                          </a:solidFill>
                          <a:effectLst/>
                        </a:rPr>
                        <a:t> </a:t>
                      </a:r>
                      <a:r>
                        <a:rPr lang="en-GB" sz="1050" dirty="0" err="1">
                          <a:solidFill>
                            <a:schemeClr val="tx1"/>
                          </a:solidFill>
                          <a:effectLst/>
                        </a:rPr>
                        <a:t>disponibile</a:t>
                      </a:r>
                      <a:r>
                        <a:rPr lang="en-GB" sz="1050" dirty="0">
                          <a:solidFill>
                            <a:schemeClr val="tx1"/>
                          </a:solidFill>
                          <a:effectLst/>
                        </a:rPr>
                        <a:t> online                                                                               </a:t>
                      </a:r>
                      <a:endParaRPr lang="en-US" sz="1000" dirty="0">
                        <a:solidFill>
                          <a:schemeClr val="tx1"/>
                        </a:solidFill>
                        <a:effectLst/>
                      </a:endParaRPr>
                    </a:p>
                    <a:p>
                      <a:pPr marL="219075">
                        <a:lnSpc>
                          <a:spcPct val="115000"/>
                        </a:lnSpc>
                        <a:spcAft>
                          <a:spcPts val="0"/>
                        </a:spcAft>
                      </a:pPr>
                      <a:r>
                        <a:rPr lang="en-GB" sz="1050" dirty="0">
                          <a:solidFill>
                            <a:schemeClr val="tx1"/>
                          </a:solidFill>
                          <a:effectLst/>
                        </a:rPr>
                        <a:t>BIBLIOGRAFIE                                                                                           </a:t>
                      </a:r>
                      <a:endParaRPr lang="en-US" sz="1000" dirty="0">
                        <a:solidFill>
                          <a:schemeClr val="tx1"/>
                        </a:solidFill>
                        <a:effectLst/>
                      </a:endParaRPr>
                    </a:p>
                    <a:p>
                      <a:pPr>
                        <a:lnSpc>
                          <a:spcPct val="115000"/>
                        </a:lnSpc>
                        <a:spcAft>
                          <a:spcPts val="0"/>
                        </a:spcAft>
                      </a:pPr>
                      <a:r>
                        <a:rPr lang="en-GB" sz="1050" dirty="0">
                          <a:solidFill>
                            <a:schemeClr val="tx1"/>
                          </a:solidFill>
                          <a:effectLst/>
                        </a:rPr>
                        <a:t> </a:t>
                      </a:r>
                      <a:endParaRPr lang="en-US" sz="1000" dirty="0">
                        <a:solidFill>
                          <a:schemeClr val="tx1"/>
                        </a:solidFill>
                        <a:effectLst/>
                        <a:latin typeface="Calibri"/>
                        <a:ea typeface="Calibri"/>
                        <a:cs typeface="Times New Roman"/>
                      </a:endParaRPr>
                    </a:p>
                  </a:txBody>
                  <a:tcPr marL="27147" marR="27147" marT="0" marB="0"/>
                </a:tc>
                <a:tc>
                  <a:txBody>
                    <a:bodyPr/>
                    <a:lstStyle/>
                    <a:p>
                      <a:pPr>
                        <a:lnSpc>
                          <a:spcPct val="115000"/>
                        </a:lnSpc>
                        <a:spcAft>
                          <a:spcPts val="600"/>
                        </a:spcAft>
                      </a:pPr>
                      <a:r>
                        <a:rPr lang="en-GB" sz="700" dirty="0">
                          <a:solidFill>
                            <a:schemeClr val="tx1"/>
                          </a:solidFill>
                          <a:effectLst/>
                        </a:rPr>
                        <a:t>5</a:t>
                      </a:r>
                      <a:endParaRPr lang="en-US" sz="600" dirty="0">
                        <a:solidFill>
                          <a:schemeClr val="tx1"/>
                        </a:solidFill>
                        <a:effectLst/>
                      </a:endParaRPr>
                    </a:p>
                    <a:p>
                      <a:pPr>
                        <a:lnSpc>
                          <a:spcPct val="115000"/>
                        </a:lnSpc>
                        <a:spcAft>
                          <a:spcPts val="600"/>
                        </a:spcAft>
                      </a:pPr>
                      <a:r>
                        <a:rPr lang="en-GB" sz="700" dirty="0">
                          <a:solidFill>
                            <a:schemeClr val="tx1"/>
                          </a:solidFill>
                          <a:effectLst/>
                        </a:rPr>
                        <a:t> </a:t>
                      </a:r>
                      <a:endParaRPr lang="en-US" sz="600" dirty="0">
                        <a:solidFill>
                          <a:schemeClr val="tx1"/>
                        </a:solidFill>
                        <a:effectLst/>
                        <a:latin typeface="Calibri"/>
                        <a:ea typeface="Calibri"/>
                        <a:cs typeface="Times New Roman"/>
                      </a:endParaRPr>
                    </a:p>
                  </a:txBody>
                  <a:tcPr marL="27147" marR="27147" marT="0" marB="0"/>
                </a:tc>
              </a:tr>
            </a:tbl>
          </a:graphicData>
        </a:graphic>
      </p:graphicFrame>
    </p:spTree>
    <p:extLst>
      <p:ext uri="{BB962C8B-B14F-4D97-AF65-F5344CB8AC3E}">
        <p14:creationId xmlns:p14="http://schemas.microsoft.com/office/powerpoint/2010/main" val="47595479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13267" y="677333"/>
            <a:ext cx="7382933" cy="35370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291"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48000" y="3352800"/>
            <a:ext cx="6365680" cy="3429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831762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162800" cy="792162"/>
          </a:xfrm>
        </p:spPr>
        <p:txBody>
          <a:bodyPr/>
          <a:lstStyle/>
          <a:p>
            <a:r>
              <a:rPr lang="ro-RO" b="1" dirty="0"/>
              <a:t>INTRODUCERE</a:t>
            </a:r>
            <a:r>
              <a:rPr lang="en-US" dirty="0"/>
              <a:t/>
            </a:r>
            <a:br>
              <a:rPr lang="en-US" dirty="0"/>
            </a:br>
            <a:endParaRPr lang="en-US" dirty="0"/>
          </a:p>
        </p:txBody>
      </p:sp>
      <p:sp>
        <p:nvSpPr>
          <p:cNvPr id="3" name="Content Placeholder 2"/>
          <p:cNvSpPr>
            <a:spLocks noGrp="1"/>
          </p:cNvSpPr>
          <p:nvPr>
            <p:ph idx="1"/>
          </p:nvPr>
        </p:nvSpPr>
        <p:spPr/>
        <p:txBody>
          <a:bodyPr>
            <a:normAutofit fontScale="70000" lnSpcReduction="20000"/>
          </a:bodyPr>
          <a:lstStyle/>
          <a:p>
            <a:r>
              <a:rPr lang="ro-RO" dirty="0"/>
              <a:t>Biofizica este o știință multidisciplinară, care studiază structurile și funcționarea biosistemelor sau ale subsistemelor acestora cu ajutorul metodelor fizicii teoretice și experimentale. În același timp, ea cercetează efectul factorilor fizici (temperatura, presiunea, umiditatea, radiațiile ionizante și neionizante, ultrasunetele, câmpul electromagnetic, câmpul gravitațional etc.) asupra sistemelor biologice. Luând drept criteriu de clasificare, nivelul de organizare a materiei vii, ramurile principale ale biofizicii sunt:</a:t>
            </a:r>
            <a:endParaRPr lang="en-US" dirty="0"/>
          </a:p>
          <a:p>
            <a:pPr lvl="0"/>
            <a:r>
              <a:rPr lang="ro-RO" dirty="0"/>
              <a:t>Biofizica electronică (cuantică): abordează aspectele intime ale transferului intra- și intermolecular de sarcină (electroni și protoni) și de energie;</a:t>
            </a:r>
            <a:endParaRPr lang="en-US" dirty="0"/>
          </a:p>
          <a:p>
            <a:pPr lvl="0"/>
            <a:r>
              <a:rPr lang="ro-RO" dirty="0"/>
              <a:t>Biofizica moleculară: se ocupă cu determinarea structurii spațiale și cu proprietățile biomoleculelor;</a:t>
            </a:r>
            <a:endParaRPr lang="en-US" dirty="0"/>
          </a:p>
          <a:p>
            <a:pPr lvl="0"/>
            <a:r>
              <a:rPr lang="ro-RO" dirty="0"/>
              <a:t>Biofizica supramoleculară: abordează studiul complexelor macromoleculare (membrane, cromozomi, ribozomi etc.) și interacțiunile fizice ale particulelor biologice, subcelulare și celulare, în procesul funcționării acestora</a:t>
            </a:r>
            <a:r>
              <a:rPr lang="ro-RO" dirty="0" smtClean="0"/>
              <a:t>;</a:t>
            </a:r>
          </a:p>
          <a:p>
            <a:pPr lvl="0"/>
            <a:r>
              <a:rPr lang="ro-RO" dirty="0"/>
              <a:t>Biofizica celulară: se ocupă de comportarea din punct de vedere fizic a celulelor individuale: limfocite, eritrocite, neuroni, fibre musculare, celule receptoare etc. Studiază probleme referitoare la transportul substanței prin membrana celulară, interacțiuni specifice celulare, fenomene elecrice, generarea și propagarea influxului nervos, precum și mecanisme de traducere a stimulilor la nivelul tuturor tipurilor de celule receptoare (celule fotoreceptoare, celule ciliate etc.)</a:t>
            </a:r>
            <a:endParaRPr lang="en-US" dirty="0"/>
          </a:p>
          <a:p>
            <a:pPr lvl="0"/>
            <a:r>
              <a:rPr lang="ro-RO" dirty="0"/>
              <a:t>Biofizica sistemelor complexe: abordează structura și funcționarea ansamblurilor celulare (țesuturi, organe) din punct de vedere fizic, precum și bioelectrogeneza țesuturilor și organelor, operarea analizorilor biologici și bioenergetica contracției musculare.</a:t>
            </a:r>
            <a:endParaRPr lang="en-US" dirty="0"/>
          </a:p>
          <a:p>
            <a:pPr lvl="0"/>
            <a:endParaRPr lang="en-US" dirty="0"/>
          </a:p>
          <a:p>
            <a:endParaRPr lang="en-US" dirty="0"/>
          </a:p>
        </p:txBody>
      </p:sp>
    </p:spTree>
    <p:extLst>
      <p:ext uri="{BB962C8B-B14F-4D97-AF65-F5344CB8AC3E}">
        <p14:creationId xmlns:p14="http://schemas.microsoft.com/office/powerpoint/2010/main" val="25758291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b="1" dirty="0"/>
              <a:t>NOȚIUNI DE BIOMECANICĂ</a:t>
            </a:r>
            <a:r>
              <a:rPr lang="en-US" dirty="0"/>
              <a:t/>
            </a:r>
            <a:br>
              <a:rPr lang="en-US" dirty="0"/>
            </a:br>
            <a:endParaRPr lang="en-US" dirty="0"/>
          </a:p>
        </p:txBody>
      </p:sp>
      <p:sp>
        <p:nvSpPr>
          <p:cNvPr id="3" name="Content Placeholder 2"/>
          <p:cNvSpPr>
            <a:spLocks noGrp="1"/>
          </p:cNvSpPr>
          <p:nvPr>
            <p:ph idx="1"/>
          </p:nvPr>
        </p:nvSpPr>
        <p:spPr/>
        <p:txBody>
          <a:bodyPr>
            <a:normAutofit fontScale="77500" lnSpcReduction="20000"/>
          </a:bodyPr>
          <a:lstStyle/>
          <a:p>
            <a:r>
              <a:rPr lang="en-US" dirty="0"/>
              <a:t>1.1 </a:t>
            </a:r>
            <a:r>
              <a:rPr lang="en-US" dirty="0" err="1"/>
              <a:t>Obiectul</a:t>
            </a:r>
            <a:r>
              <a:rPr lang="en-US" dirty="0"/>
              <a:t> </a:t>
            </a:r>
            <a:r>
              <a:rPr lang="en-US" dirty="0" err="1"/>
              <a:t>mecanicii</a:t>
            </a:r>
            <a:r>
              <a:rPr lang="en-US" dirty="0"/>
              <a:t> </a:t>
            </a:r>
            <a:r>
              <a:rPr lang="en-US" dirty="0" err="1" smtClean="0"/>
              <a:t>clasice</a:t>
            </a:r>
            <a:endParaRPr lang="ro-RO" dirty="0" smtClean="0"/>
          </a:p>
          <a:p>
            <a:r>
              <a:rPr lang="en-US" dirty="0" err="1"/>
              <a:t>Mecanica</a:t>
            </a:r>
            <a:r>
              <a:rPr lang="en-US" dirty="0"/>
              <a:t> </a:t>
            </a:r>
            <a:r>
              <a:rPr lang="en-US" dirty="0" err="1"/>
              <a:t>este</a:t>
            </a:r>
            <a:r>
              <a:rPr lang="en-US" dirty="0"/>
              <a:t> un capitol al </a:t>
            </a:r>
            <a:r>
              <a:rPr lang="en-US" dirty="0" err="1"/>
              <a:t>fizicii</a:t>
            </a:r>
            <a:r>
              <a:rPr lang="en-US" dirty="0"/>
              <a:t> </a:t>
            </a:r>
            <a:r>
              <a:rPr lang="en-US" dirty="0" err="1"/>
              <a:t>în</a:t>
            </a:r>
            <a:r>
              <a:rPr lang="en-US" dirty="0"/>
              <a:t> care se </a:t>
            </a:r>
            <a:r>
              <a:rPr lang="en-US" dirty="0" err="1"/>
              <a:t>studiaza</a:t>
            </a:r>
            <a:r>
              <a:rPr lang="en-US" dirty="0"/>
              <a:t> </a:t>
            </a:r>
            <a:r>
              <a:rPr lang="en-US" dirty="0" err="1"/>
              <a:t>cea</a:t>
            </a:r>
            <a:r>
              <a:rPr lang="en-US" dirty="0"/>
              <a:t> </a:t>
            </a:r>
            <a:r>
              <a:rPr lang="en-US" dirty="0" err="1"/>
              <a:t>mai</a:t>
            </a:r>
            <a:r>
              <a:rPr lang="en-US" dirty="0"/>
              <a:t> </a:t>
            </a:r>
            <a:r>
              <a:rPr lang="en-US" dirty="0" err="1"/>
              <a:t>simplă</a:t>
            </a:r>
            <a:r>
              <a:rPr lang="en-US" dirty="0"/>
              <a:t> </a:t>
            </a:r>
            <a:r>
              <a:rPr lang="en-US" dirty="0" err="1"/>
              <a:t>formă</a:t>
            </a:r>
            <a:r>
              <a:rPr lang="en-US" dirty="0"/>
              <a:t> de </a:t>
            </a:r>
            <a:r>
              <a:rPr lang="en-US" dirty="0" err="1"/>
              <a:t>mişcare</a:t>
            </a:r>
            <a:r>
              <a:rPr lang="en-US" dirty="0"/>
              <a:t> a </a:t>
            </a:r>
            <a:r>
              <a:rPr lang="en-US" dirty="0" err="1"/>
              <a:t>materiei</a:t>
            </a:r>
            <a:r>
              <a:rPr lang="en-US" dirty="0"/>
              <a:t> – </a:t>
            </a:r>
            <a:r>
              <a:rPr lang="en-US" dirty="0" err="1"/>
              <a:t>mişcarea</a:t>
            </a:r>
            <a:r>
              <a:rPr lang="en-US" dirty="0"/>
              <a:t> </a:t>
            </a:r>
            <a:r>
              <a:rPr lang="en-US" dirty="0" err="1"/>
              <a:t>mecanică</a:t>
            </a:r>
            <a:r>
              <a:rPr lang="en-US" dirty="0"/>
              <a:t>, care </a:t>
            </a:r>
            <a:r>
              <a:rPr lang="en-US" dirty="0" err="1"/>
              <a:t>constă</a:t>
            </a:r>
            <a:r>
              <a:rPr lang="en-US" dirty="0"/>
              <a:t> </a:t>
            </a:r>
            <a:r>
              <a:rPr lang="en-US" dirty="0" err="1"/>
              <a:t>în</a:t>
            </a:r>
            <a:r>
              <a:rPr lang="en-US" dirty="0"/>
              <a:t> </a:t>
            </a:r>
            <a:r>
              <a:rPr lang="en-US" dirty="0" err="1"/>
              <a:t>deplasarea</a:t>
            </a:r>
            <a:r>
              <a:rPr lang="en-US" dirty="0"/>
              <a:t> </a:t>
            </a:r>
            <a:r>
              <a:rPr lang="en-US" dirty="0" err="1"/>
              <a:t>unor</a:t>
            </a:r>
            <a:r>
              <a:rPr lang="en-US" dirty="0"/>
              <a:t> </a:t>
            </a:r>
            <a:r>
              <a:rPr lang="en-US" dirty="0" err="1"/>
              <a:t>corpuri</a:t>
            </a:r>
            <a:r>
              <a:rPr lang="en-US" dirty="0"/>
              <a:t> </a:t>
            </a:r>
            <a:r>
              <a:rPr lang="en-US" dirty="0" err="1"/>
              <a:t>faţă</a:t>
            </a:r>
            <a:r>
              <a:rPr lang="en-US" dirty="0"/>
              <a:t> de </a:t>
            </a:r>
            <a:r>
              <a:rPr lang="en-US" dirty="0" err="1"/>
              <a:t>alte</a:t>
            </a:r>
            <a:r>
              <a:rPr lang="en-US" dirty="0"/>
              <a:t> </a:t>
            </a:r>
            <a:r>
              <a:rPr lang="en-US" dirty="0" err="1"/>
              <a:t>corpuri</a:t>
            </a:r>
            <a:r>
              <a:rPr lang="en-US" dirty="0"/>
              <a:t>, considerate </a:t>
            </a:r>
            <a:r>
              <a:rPr lang="en-US" dirty="0" err="1"/>
              <a:t>în</a:t>
            </a:r>
            <a:r>
              <a:rPr lang="en-US" dirty="0"/>
              <a:t> </a:t>
            </a:r>
            <a:r>
              <a:rPr lang="en-US" dirty="0" err="1"/>
              <a:t>repaus</a:t>
            </a:r>
            <a:r>
              <a:rPr lang="en-US" dirty="0"/>
              <a:t>, </a:t>
            </a:r>
            <a:r>
              <a:rPr lang="en-US" dirty="0" err="1"/>
              <a:t>precum</a:t>
            </a:r>
            <a:r>
              <a:rPr lang="en-US" dirty="0"/>
              <a:t> </a:t>
            </a:r>
            <a:r>
              <a:rPr lang="en-US" dirty="0" err="1"/>
              <a:t>şi</a:t>
            </a:r>
            <a:r>
              <a:rPr lang="en-US" dirty="0"/>
              <a:t> </a:t>
            </a:r>
            <a:r>
              <a:rPr lang="en-US" dirty="0" err="1"/>
              <a:t>deplasarea</a:t>
            </a:r>
            <a:r>
              <a:rPr lang="en-US" dirty="0"/>
              <a:t> </a:t>
            </a:r>
            <a:r>
              <a:rPr lang="en-US" dirty="0" err="1"/>
              <a:t>părtilor</a:t>
            </a:r>
            <a:r>
              <a:rPr lang="en-US" dirty="0"/>
              <a:t> </a:t>
            </a:r>
            <a:r>
              <a:rPr lang="en-US" dirty="0" err="1"/>
              <a:t>unui</a:t>
            </a:r>
            <a:r>
              <a:rPr lang="en-US" dirty="0"/>
              <a:t> </a:t>
            </a:r>
            <a:r>
              <a:rPr lang="en-US" dirty="0" err="1"/>
              <a:t>sistem</a:t>
            </a:r>
            <a:r>
              <a:rPr lang="en-US" dirty="0"/>
              <a:t> (</a:t>
            </a:r>
            <a:r>
              <a:rPr lang="en-US" dirty="0" err="1"/>
              <a:t>sau</a:t>
            </a:r>
            <a:r>
              <a:rPr lang="en-US" dirty="0"/>
              <a:t> </a:t>
            </a:r>
            <a:r>
              <a:rPr lang="en-US" dirty="0" err="1"/>
              <a:t>corp</a:t>
            </a:r>
            <a:r>
              <a:rPr lang="en-US" dirty="0"/>
              <a:t>) </a:t>
            </a:r>
            <a:r>
              <a:rPr lang="en-US" dirty="0" err="1"/>
              <a:t>faţă</a:t>
            </a:r>
            <a:r>
              <a:rPr lang="en-US" dirty="0"/>
              <a:t> de </a:t>
            </a:r>
            <a:r>
              <a:rPr lang="en-US" dirty="0" err="1"/>
              <a:t>celelalte</a:t>
            </a:r>
            <a:r>
              <a:rPr lang="en-US" dirty="0"/>
              <a:t> </a:t>
            </a:r>
            <a:r>
              <a:rPr lang="en-US" dirty="0" err="1"/>
              <a:t>părţi</a:t>
            </a:r>
            <a:r>
              <a:rPr lang="en-US" dirty="0"/>
              <a:t> ale </a:t>
            </a:r>
            <a:r>
              <a:rPr lang="en-US" dirty="0" err="1"/>
              <a:t>sistemului</a:t>
            </a:r>
            <a:r>
              <a:rPr lang="en-US" dirty="0"/>
              <a:t> (</a:t>
            </a:r>
            <a:r>
              <a:rPr lang="en-US" dirty="0" err="1"/>
              <a:t>sau</a:t>
            </a:r>
            <a:r>
              <a:rPr lang="en-US" dirty="0"/>
              <a:t> </a:t>
            </a:r>
            <a:r>
              <a:rPr lang="en-US" dirty="0" err="1"/>
              <a:t>corpului</a:t>
            </a:r>
            <a:r>
              <a:rPr lang="en-US" dirty="0"/>
              <a:t>) </a:t>
            </a:r>
            <a:r>
              <a:rPr lang="en-US" dirty="0" err="1"/>
              <a:t>respectiv</a:t>
            </a:r>
            <a:r>
              <a:rPr lang="en-US" dirty="0"/>
              <a:t>.</a:t>
            </a:r>
          </a:p>
          <a:p>
            <a:r>
              <a:rPr lang="en-US" dirty="0"/>
              <a:t>1.2 </a:t>
            </a:r>
            <a:r>
              <a:rPr lang="en-US" dirty="0" err="1"/>
              <a:t>Cinematica</a:t>
            </a:r>
            <a:r>
              <a:rPr lang="en-US" dirty="0"/>
              <a:t> </a:t>
            </a:r>
            <a:r>
              <a:rPr lang="en-US" dirty="0" err="1"/>
              <a:t>puncului</a:t>
            </a:r>
            <a:r>
              <a:rPr lang="en-US" dirty="0"/>
              <a:t> </a:t>
            </a:r>
            <a:r>
              <a:rPr lang="en-US" dirty="0" smtClean="0"/>
              <a:t>material</a:t>
            </a:r>
            <a:endParaRPr lang="ro-RO" dirty="0" smtClean="0"/>
          </a:p>
          <a:p>
            <a:r>
              <a:rPr lang="en-US" dirty="0" err="1"/>
              <a:t>Cinematica</a:t>
            </a:r>
            <a:r>
              <a:rPr lang="en-US" dirty="0"/>
              <a:t> </a:t>
            </a:r>
            <a:r>
              <a:rPr lang="en-US" dirty="0" err="1"/>
              <a:t>este</a:t>
            </a:r>
            <a:r>
              <a:rPr lang="en-US" dirty="0"/>
              <a:t> </a:t>
            </a:r>
            <a:r>
              <a:rPr lang="en-US" dirty="0" err="1"/>
              <a:t>capitolul</a:t>
            </a:r>
            <a:r>
              <a:rPr lang="en-US" dirty="0"/>
              <a:t> </a:t>
            </a:r>
            <a:r>
              <a:rPr lang="en-US" dirty="0" err="1"/>
              <a:t>mecanicii</a:t>
            </a:r>
            <a:r>
              <a:rPr lang="en-US" dirty="0"/>
              <a:t> </a:t>
            </a:r>
            <a:r>
              <a:rPr lang="en-US" dirty="0" err="1"/>
              <a:t>în</a:t>
            </a:r>
            <a:r>
              <a:rPr lang="en-US" dirty="0"/>
              <a:t> </a:t>
            </a:r>
            <a:r>
              <a:rPr lang="en-US" dirty="0" err="1"/>
              <a:t>cadrul</a:t>
            </a:r>
            <a:r>
              <a:rPr lang="en-US" dirty="0"/>
              <a:t> </a:t>
            </a:r>
            <a:r>
              <a:rPr lang="en-US" dirty="0" err="1"/>
              <a:t>căruia</a:t>
            </a:r>
            <a:r>
              <a:rPr lang="en-US" dirty="0"/>
              <a:t> </a:t>
            </a:r>
            <a:r>
              <a:rPr lang="en-US" dirty="0" err="1"/>
              <a:t>sunt</a:t>
            </a:r>
            <a:r>
              <a:rPr lang="en-US" dirty="0"/>
              <a:t> </a:t>
            </a:r>
            <a:r>
              <a:rPr lang="en-US" dirty="0" err="1"/>
              <a:t>studiate</a:t>
            </a:r>
            <a:r>
              <a:rPr lang="en-US" dirty="0"/>
              <a:t> </a:t>
            </a:r>
            <a:r>
              <a:rPr lang="en-US" dirty="0" err="1"/>
              <a:t>legile</a:t>
            </a:r>
            <a:r>
              <a:rPr lang="en-US" dirty="0"/>
              <a:t> </a:t>
            </a:r>
            <a:r>
              <a:rPr lang="en-US" dirty="0" err="1"/>
              <a:t>generale</a:t>
            </a:r>
            <a:r>
              <a:rPr lang="en-US" dirty="0"/>
              <a:t> ale </a:t>
            </a:r>
            <a:r>
              <a:rPr lang="en-US" dirty="0" err="1"/>
              <a:t>mişcării</a:t>
            </a:r>
            <a:r>
              <a:rPr lang="en-US" dirty="0"/>
              <a:t> </a:t>
            </a:r>
            <a:r>
              <a:rPr lang="en-US" dirty="0" err="1"/>
              <a:t>corpurilor</a:t>
            </a:r>
            <a:r>
              <a:rPr lang="en-US" dirty="0"/>
              <a:t>, </a:t>
            </a:r>
            <a:r>
              <a:rPr lang="en-US" dirty="0" err="1"/>
              <a:t>fără</a:t>
            </a:r>
            <a:r>
              <a:rPr lang="en-US" dirty="0"/>
              <a:t> a se </a:t>
            </a:r>
            <a:r>
              <a:rPr lang="en-US" dirty="0" err="1"/>
              <a:t>lua</a:t>
            </a:r>
            <a:r>
              <a:rPr lang="en-US" dirty="0"/>
              <a:t> </a:t>
            </a:r>
            <a:r>
              <a:rPr lang="en-US" dirty="0" err="1"/>
              <a:t>în</a:t>
            </a:r>
            <a:r>
              <a:rPr lang="en-US" dirty="0"/>
              <a:t> </a:t>
            </a:r>
            <a:r>
              <a:rPr lang="en-US" dirty="0" err="1"/>
              <a:t>considerare</a:t>
            </a:r>
            <a:r>
              <a:rPr lang="en-US" dirty="0"/>
              <a:t> </a:t>
            </a:r>
            <a:r>
              <a:rPr lang="en-US" dirty="0" err="1"/>
              <a:t>cauzele</a:t>
            </a:r>
            <a:r>
              <a:rPr lang="en-US" dirty="0"/>
              <a:t> </a:t>
            </a:r>
            <a:r>
              <a:rPr lang="en-US" dirty="0" err="1"/>
              <a:t>acestor</a:t>
            </a:r>
            <a:r>
              <a:rPr lang="en-US" dirty="0"/>
              <a:t> </a:t>
            </a:r>
            <a:r>
              <a:rPr lang="en-US" dirty="0" err="1"/>
              <a:t>mişcări</a:t>
            </a:r>
            <a:r>
              <a:rPr lang="en-US" dirty="0"/>
              <a:t> (</a:t>
            </a:r>
            <a:r>
              <a:rPr lang="en-US" dirty="0" err="1"/>
              <a:t>adică</a:t>
            </a:r>
            <a:r>
              <a:rPr lang="en-US" dirty="0"/>
              <a:t> </a:t>
            </a:r>
            <a:r>
              <a:rPr lang="en-US" dirty="0" err="1"/>
              <a:t>forţele</a:t>
            </a:r>
            <a:r>
              <a:rPr lang="en-US" dirty="0"/>
              <a:t> </a:t>
            </a:r>
            <a:r>
              <a:rPr lang="en-US" dirty="0" err="1"/>
              <a:t>exercitate</a:t>
            </a:r>
            <a:r>
              <a:rPr lang="en-US" dirty="0"/>
              <a:t> de </a:t>
            </a:r>
            <a:r>
              <a:rPr lang="en-US" dirty="0" err="1"/>
              <a:t>acţiunea</a:t>
            </a:r>
            <a:r>
              <a:rPr lang="en-US" dirty="0"/>
              <a:t> </a:t>
            </a:r>
            <a:r>
              <a:rPr lang="en-US" dirty="0" err="1"/>
              <a:t>altor</a:t>
            </a:r>
            <a:r>
              <a:rPr lang="en-US" dirty="0"/>
              <a:t> </a:t>
            </a:r>
            <a:r>
              <a:rPr lang="en-US" dirty="0" err="1"/>
              <a:t>corpuri</a:t>
            </a:r>
            <a:r>
              <a:rPr lang="en-US" dirty="0"/>
              <a:t>) </a:t>
            </a:r>
            <a:r>
              <a:rPr lang="en-US" dirty="0" err="1"/>
              <a:t>sau</a:t>
            </a:r>
            <a:r>
              <a:rPr lang="en-US" dirty="0"/>
              <a:t> </a:t>
            </a:r>
            <a:r>
              <a:rPr lang="en-US" dirty="0" err="1"/>
              <a:t>proprietăţile</a:t>
            </a:r>
            <a:r>
              <a:rPr lang="en-US" dirty="0"/>
              <a:t> </a:t>
            </a:r>
            <a:r>
              <a:rPr lang="en-US" dirty="0" err="1"/>
              <a:t>particulare</a:t>
            </a:r>
            <a:r>
              <a:rPr lang="en-US" dirty="0"/>
              <a:t> ale </a:t>
            </a:r>
            <a:r>
              <a:rPr lang="en-US" dirty="0" err="1"/>
              <a:t>corpurilor</a:t>
            </a:r>
            <a:r>
              <a:rPr lang="en-US" dirty="0"/>
              <a:t> (</a:t>
            </a:r>
            <a:r>
              <a:rPr lang="en-US" dirty="0" err="1"/>
              <a:t>ca</a:t>
            </a:r>
            <a:r>
              <a:rPr lang="en-US" dirty="0"/>
              <a:t> </a:t>
            </a:r>
            <a:r>
              <a:rPr lang="en-US" dirty="0" err="1"/>
              <a:t>formă</a:t>
            </a:r>
            <a:r>
              <a:rPr lang="en-US" dirty="0"/>
              <a:t>, </a:t>
            </a:r>
            <a:r>
              <a:rPr lang="en-US" dirty="0" err="1"/>
              <a:t>dimensiuni</a:t>
            </a:r>
            <a:r>
              <a:rPr lang="en-US" dirty="0"/>
              <a:t>, etc.). De </a:t>
            </a:r>
            <a:r>
              <a:rPr lang="en-US" dirty="0" err="1"/>
              <a:t>aceea</a:t>
            </a:r>
            <a:r>
              <a:rPr lang="en-US" dirty="0"/>
              <a:t>, </a:t>
            </a:r>
            <a:r>
              <a:rPr lang="en-US" dirty="0" err="1"/>
              <a:t>în</a:t>
            </a:r>
            <a:r>
              <a:rPr lang="en-US" dirty="0"/>
              <a:t> </a:t>
            </a:r>
            <a:r>
              <a:rPr lang="en-US" dirty="0" err="1"/>
              <a:t>cinematică</a:t>
            </a:r>
            <a:r>
              <a:rPr lang="en-US" dirty="0"/>
              <a:t>, se </a:t>
            </a:r>
            <a:r>
              <a:rPr lang="en-US" dirty="0" err="1"/>
              <a:t>operează</a:t>
            </a:r>
            <a:r>
              <a:rPr lang="en-US" dirty="0"/>
              <a:t> cu </a:t>
            </a:r>
            <a:r>
              <a:rPr lang="en-US" dirty="0" err="1"/>
              <a:t>noţiunea</a:t>
            </a:r>
            <a:r>
              <a:rPr lang="en-US" dirty="0"/>
              <a:t> </a:t>
            </a:r>
            <a:r>
              <a:rPr lang="en-US" dirty="0" err="1"/>
              <a:t>abstractă</a:t>
            </a:r>
            <a:r>
              <a:rPr lang="en-US" dirty="0"/>
              <a:t> de </a:t>
            </a:r>
            <a:r>
              <a:rPr lang="en-US" i="1" dirty="0" err="1"/>
              <a:t>punct</a:t>
            </a:r>
            <a:r>
              <a:rPr lang="en-US" i="1" dirty="0"/>
              <a:t> material</a:t>
            </a:r>
            <a:r>
              <a:rPr lang="en-US" dirty="0"/>
              <a:t>, care </a:t>
            </a:r>
            <a:r>
              <a:rPr lang="en-US" dirty="0" err="1"/>
              <a:t>reprezintă</a:t>
            </a:r>
            <a:r>
              <a:rPr lang="en-US" dirty="0"/>
              <a:t> un </a:t>
            </a:r>
            <a:r>
              <a:rPr lang="en-US" dirty="0" err="1"/>
              <a:t>corp</a:t>
            </a:r>
            <a:r>
              <a:rPr lang="en-US" dirty="0"/>
              <a:t> </a:t>
            </a:r>
            <a:r>
              <a:rPr lang="en-US" dirty="0" err="1"/>
              <a:t>fizic</a:t>
            </a:r>
            <a:r>
              <a:rPr lang="en-US" dirty="0"/>
              <a:t> real (</a:t>
            </a:r>
            <a:r>
              <a:rPr lang="en-US" dirty="0" err="1"/>
              <a:t>corp</a:t>
            </a:r>
            <a:r>
              <a:rPr lang="en-US" dirty="0"/>
              <a:t> material) ale </a:t>
            </a:r>
            <a:r>
              <a:rPr lang="en-US" dirty="0" err="1"/>
              <a:t>cărui</a:t>
            </a:r>
            <a:r>
              <a:rPr lang="en-US" dirty="0"/>
              <a:t> </a:t>
            </a:r>
            <a:r>
              <a:rPr lang="en-US" dirty="0" err="1"/>
              <a:t>dimensiuni</a:t>
            </a:r>
            <a:r>
              <a:rPr lang="en-US" dirty="0"/>
              <a:t> pot fi </a:t>
            </a:r>
            <a:r>
              <a:rPr lang="en-US" dirty="0" err="1"/>
              <a:t>neglijate</a:t>
            </a:r>
            <a:r>
              <a:rPr lang="en-US" dirty="0"/>
              <a:t> </a:t>
            </a:r>
            <a:r>
              <a:rPr lang="en-US" dirty="0" err="1"/>
              <a:t>în</a:t>
            </a:r>
            <a:r>
              <a:rPr lang="en-US" dirty="0"/>
              <a:t> </a:t>
            </a:r>
            <a:r>
              <a:rPr lang="en-US" dirty="0" err="1"/>
              <a:t>raport</a:t>
            </a:r>
            <a:r>
              <a:rPr lang="en-US" dirty="0"/>
              <a:t> cu </a:t>
            </a:r>
            <a:r>
              <a:rPr lang="en-US" dirty="0" err="1"/>
              <a:t>alte</a:t>
            </a:r>
            <a:r>
              <a:rPr lang="en-US" dirty="0"/>
              <a:t> </a:t>
            </a:r>
            <a:r>
              <a:rPr lang="en-US" dirty="0" err="1"/>
              <a:t>distanţe</a:t>
            </a:r>
            <a:r>
              <a:rPr lang="en-US" dirty="0"/>
              <a:t> </a:t>
            </a:r>
            <a:r>
              <a:rPr lang="en-US" dirty="0" err="1"/>
              <a:t>ce</a:t>
            </a:r>
            <a:r>
              <a:rPr lang="en-US" dirty="0"/>
              <a:t> </a:t>
            </a:r>
            <a:r>
              <a:rPr lang="en-US" dirty="0" err="1"/>
              <a:t>intervin</a:t>
            </a:r>
            <a:r>
              <a:rPr lang="en-US" dirty="0"/>
              <a:t> </a:t>
            </a:r>
            <a:r>
              <a:rPr lang="en-US" dirty="0" err="1"/>
              <a:t>într</a:t>
            </a:r>
            <a:r>
              <a:rPr lang="en-US" dirty="0"/>
              <a:t>-o </a:t>
            </a:r>
            <a:r>
              <a:rPr lang="en-US" dirty="0" err="1"/>
              <a:t>problemă</a:t>
            </a:r>
            <a:r>
              <a:rPr lang="en-US" dirty="0"/>
              <a:t> </a:t>
            </a:r>
            <a:r>
              <a:rPr lang="en-US" dirty="0" err="1"/>
              <a:t>dată</a:t>
            </a:r>
            <a:r>
              <a:rPr lang="en-US" dirty="0"/>
              <a:t>. </a:t>
            </a:r>
            <a:r>
              <a:rPr lang="en-US" dirty="0" err="1"/>
              <a:t>Aşa</a:t>
            </a:r>
            <a:r>
              <a:rPr lang="en-US" dirty="0"/>
              <a:t> de </a:t>
            </a:r>
            <a:r>
              <a:rPr lang="en-US" dirty="0" err="1"/>
              <a:t>exemplu</a:t>
            </a:r>
            <a:r>
              <a:rPr lang="en-US" dirty="0"/>
              <a:t>, </a:t>
            </a:r>
            <a:r>
              <a:rPr lang="en-US" dirty="0" err="1"/>
              <a:t>dacă</a:t>
            </a:r>
            <a:r>
              <a:rPr lang="en-US" dirty="0"/>
              <a:t> se </a:t>
            </a:r>
            <a:r>
              <a:rPr lang="en-US" dirty="0" err="1"/>
              <a:t>studiază</a:t>
            </a:r>
            <a:r>
              <a:rPr lang="en-US" dirty="0"/>
              <a:t> </a:t>
            </a:r>
            <a:r>
              <a:rPr lang="en-US" dirty="0" err="1"/>
              <a:t>mişcarea</a:t>
            </a:r>
            <a:r>
              <a:rPr lang="en-US" dirty="0"/>
              <a:t> </a:t>
            </a:r>
            <a:r>
              <a:rPr lang="en-US" dirty="0" err="1"/>
              <a:t>Pământului</a:t>
            </a:r>
            <a:r>
              <a:rPr lang="en-US" dirty="0"/>
              <a:t> </a:t>
            </a:r>
            <a:r>
              <a:rPr lang="en-US" dirty="0" err="1"/>
              <a:t>în</a:t>
            </a:r>
            <a:r>
              <a:rPr lang="en-US" dirty="0"/>
              <a:t> </a:t>
            </a:r>
            <a:r>
              <a:rPr lang="en-US" dirty="0" err="1"/>
              <a:t>jurul</a:t>
            </a:r>
            <a:r>
              <a:rPr lang="en-US" dirty="0"/>
              <a:t> </a:t>
            </a:r>
            <a:r>
              <a:rPr lang="en-US" dirty="0" err="1"/>
              <a:t>Soarelui</a:t>
            </a:r>
            <a:r>
              <a:rPr lang="en-US" dirty="0"/>
              <a:t>, </a:t>
            </a:r>
            <a:r>
              <a:rPr lang="en-US" dirty="0" err="1"/>
              <a:t>atât</a:t>
            </a:r>
            <a:r>
              <a:rPr lang="en-US" dirty="0"/>
              <a:t> </a:t>
            </a:r>
            <a:r>
              <a:rPr lang="en-US" dirty="0" err="1"/>
              <a:t>Pământul</a:t>
            </a:r>
            <a:r>
              <a:rPr lang="en-US" dirty="0"/>
              <a:t> </a:t>
            </a:r>
            <a:r>
              <a:rPr lang="en-US" dirty="0" err="1"/>
              <a:t>cât</a:t>
            </a:r>
            <a:r>
              <a:rPr lang="en-US" dirty="0"/>
              <a:t> </a:t>
            </a:r>
            <a:r>
              <a:rPr lang="en-US" dirty="0" err="1"/>
              <a:t>şi</a:t>
            </a:r>
            <a:r>
              <a:rPr lang="en-US" dirty="0"/>
              <a:t> </a:t>
            </a:r>
            <a:r>
              <a:rPr lang="en-US" dirty="0" err="1"/>
              <a:t>Soarele</a:t>
            </a:r>
            <a:r>
              <a:rPr lang="en-US" dirty="0"/>
              <a:t> pot fi considerate </a:t>
            </a:r>
            <a:r>
              <a:rPr lang="en-US" dirty="0" err="1"/>
              <a:t>puncte</a:t>
            </a:r>
            <a:r>
              <a:rPr lang="en-US" dirty="0"/>
              <a:t> </a:t>
            </a:r>
            <a:r>
              <a:rPr lang="en-US" dirty="0" err="1"/>
              <a:t>materiale</a:t>
            </a:r>
            <a:r>
              <a:rPr lang="en-US" dirty="0"/>
              <a:t>, </a:t>
            </a:r>
            <a:r>
              <a:rPr lang="en-US" dirty="0" err="1"/>
              <a:t>deoarece</a:t>
            </a:r>
            <a:r>
              <a:rPr lang="en-US" dirty="0"/>
              <a:t> </a:t>
            </a:r>
            <a:r>
              <a:rPr lang="en-US" dirty="0" err="1"/>
              <a:t>raza</a:t>
            </a:r>
            <a:r>
              <a:rPr lang="en-US" dirty="0"/>
              <a:t> </a:t>
            </a:r>
            <a:r>
              <a:rPr lang="en-US" dirty="0" err="1"/>
              <a:t>Pământului</a:t>
            </a:r>
            <a:r>
              <a:rPr lang="en-US" dirty="0"/>
              <a:t> </a:t>
            </a:r>
            <a:r>
              <a:rPr lang="en-US" dirty="0" err="1"/>
              <a:t>şi</a:t>
            </a:r>
            <a:r>
              <a:rPr lang="en-US" dirty="0"/>
              <a:t> </a:t>
            </a:r>
            <a:r>
              <a:rPr lang="en-US" dirty="0" err="1"/>
              <a:t>respectiv</a:t>
            </a:r>
            <a:r>
              <a:rPr lang="en-US" dirty="0"/>
              <a:t> </a:t>
            </a:r>
            <a:r>
              <a:rPr lang="en-US" dirty="0" err="1"/>
              <a:t>raza</a:t>
            </a:r>
            <a:r>
              <a:rPr lang="en-US" dirty="0"/>
              <a:t> </a:t>
            </a:r>
            <a:r>
              <a:rPr lang="en-US" dirty="0" err="1"/>
              <a:t>Soarelui</a:t>
            </a:r>
            <a:r>
              <a:rPr lang="en-US" dirty="0"/>
              <a:t> pot fi </a:t>
            </a:r>
            <a:r>
              <a:rPr lang="en-US" dirty="0" err="1"/>
              <a:t>neglijate</a:t>
            </a:r>
            <a:r>
              <a:rPr lang="en-US" dirty="0"/>
              <a:t> </a:t>
            </a:r>
            <a:r>
              <a:rPr lang="en-US" dirty="0" err="1"/>
              <a:t>în</a:t>
            </a:r>
            <a:r>
              <a:rPr lang="en-US" dirty="0"/>
              <a:t> </a:t>
            </a:r>
            <a:r>
              <a:rPr lang="en-US" dirty="0" err="1"/>
              <a:t>raport</a:t>
            </a:r>
            <a:r>
              <a:rPr lang="en-US" dirty="0"/>
              <a:t> cu </a:t>
            </a:r>
            <a:r>
              <a:rPr lang="en-US" dirty="0" err="1"/>
              <a:t>distanţa</a:t>
            </a:r>
            <a:r>
              <a:rPr lang="en-US" dirty="0"/>
              <a:t> de la </a:t>
            </a:r>
            <a:r>
              <a:rPr lang="en-US" dirty="0" err="1"/>
              <a:t>centrul</a:t>
            </a:r>
            <a:r>
              <a:rPr lang="en-US" dirty="0"/>
              <a:t> </a:t>
            </a:r>
            <a:r>
              <a:rPr lang="en-US" dirty="0" err="1"/>
              <a:t>Soarelui</a:t>
            </a:r>
            <a:r>
              <a:rPr lang="en-US" dirty="0"/>
              <a:t> la </a:t>
            </a:r>
            <a:r>
              <a:rPr lang="en-US" dirty="0" err="1"/>
              <a:t>centrul</a:t>
            </a:r>
            <a:r>
              <a:rPr lang="en-US" dirty="0"/>
              <a:t> </a:t>
            </a:r>
            <a:r>
              <a:rPr lang="en-US" dirty="0" err="1"/>
              <a:t>Pământului</a:t>
            </a:r>
            <a:r>
              <a:rPr lang="en-US" dirty="0"/>
              <a:t>. </a:t>
            </a:r>
            <a:r>
              <a:rPr lang="en-US" dirty="0" err="1"/>
              <a:t>Rezultă</a:t>
            </a:r>
            <a:r>
              <a:rPr lang="en-US" dirty="0"/>
              <a:t> </a:t>
            </a:r>
            <a:r>
              <a:rPr lang="en-US" dirty="0" err="1"/>
              <a:t>că</a:t>
            </a:r>
            <a:r>
              <a:rPr lang="en-US" dirty="0"/>
              <a:t> </a:t>
            </a:r>
            <a:r>
              <a:rPr lang="en-US" dirty="0" err="1"/>
              <a:t>noţiunea</a:t>
            </a:r>
            <a:r>
              <a:rPr lang="en-US" dirty="0"/>
              <a:t> de </a:t>
            </a:r>
            <a:r>
              <a:rPr lang="en-US" dirty="0" err="1"/>
              <a:t>punct</a:t>
            </a:r>
            <a:r>
              <a:rPr lang="en-US" dirty="0"/>
              <a:t> material </a:t>
            </a:r>
            <a:r>
              <a:rPr lang="en-US" dirty="0" err="1"/>
              <a:t>este</a:t>
            </a:r>
            <a:r>
              <a:rPr lang="en-US" dirty="0"/>
              <a:t> </a:t>
            </a:r>
            <a:r>
              <a:rPr lang="en-US" dirty="0" err="1"/>
              <a:t>relativă</a:t>
            </a:r>
            <a:r>
              <a:rPr lang="en-US" dirty="0"/>
              <a:t>, </a:t>
            </a:r>
            <a:r>
              <a:rPr lang="en-US" dirty="0" err="1"/>
              <a:t>în</a:t>
            </a:r>
            <a:r>
              <a:rPr lang="en-US" dirty="0"/>
              <a:t> </a:t>
            </a:r>
            <a:r>
              <a:rPr lang="en-US" dirty="0" err="1"/>
              <a:t>sensul</a:t>
            </a:r>
            <a:r>
              <a:rPr lang="en-US" dirty="0"/>
              <a:t> </a:t>
            </a:r>
            <a:r>
              <a:rPr lang="en-US" dirty="0" err="1"/>
              <a:t>că</a:t>
            </a:r>
            <a:r>
              <a:rPr lang="en-US" dirty="0"/>
              <a:t> un </a:t>
            </a:r>
            <a:r>
              <a:rPr lang="en-US" dirty="0" err="1"/>
              <a:t>anume</a:t>
            </a:r>
            <a:r>
              <a:rPr lang="en-US" dirty="0"/>
              <a:t> </a:t>
            </a:r>
            <a:r>
              <a:rPr lang="en-US" dirty="0" err="1"/>
              <a:t>corp</a:t>
            </a:r>
            <a:r>
              <a:rPr lang="en-US" dirty="0"/>
              <a:t> </a:t>
            </a:r>
            <a:r>
              <a:rPr lang="en-US" dirty="0" err="1"/>
              <a:t>fizic</a:t>
            </a:r>
            <a:r>
              <a:rPr lang="en-US" dirty="0"/>
              <a:t> </a:t>
            </a:r>
            <a:r>
              <a:rPr lang="en-US" dirty="0" err="1"/>
              <a:t>poate</a:t>
            </a:r>
            <a:r>
              <a:rPr lang="en-US" dirty="0"/>
              <a:t> fi </a:t>
            </a:r>
            <a:r>
              <a:rPr lang="en-US" dirty="0" err="1"/>
              <a:t>considerat</a:t>
            </a:r>
            <a:r>
              <a:rPr lang="en-US" dirty="0"/>
              <a:t> </a:t>
            </a:r>
            <a:r>
              <a:rPr lang="en-US" dirty="0" err="1"/>
              <a:t>punct</a:t>
            </a:r>
            <a:r>
              <a:rPr lang="en-US" dirty="0"/>
              <a:t> material </a:t>
            </a:r>
            <a:r>
              <a:rPr lang="en-US" dirty="0" err="1"/>
              <a:t>în</a:t>
            </a:r>
            <a:r>
              <a:rPr lang="en-US" dirty="0"/>
              <a:t> </a:t>
            </a:r>
            <a:r>
              <a:rPr lang="en-US" dirty="0" err="1"/>
              <a:t>unele</a:t>
            </a:r>
            <a:r>
              <a:rPr lang="en-US" dirty="0"/>
              <a:t> </a:t>
            </a:r>
            <a:r>
              <a:rPr lang="en-US" dirty="0" err="1"/>
              <a:t>probleme</a:t>
            </a:r>
            <a:r>
              <a:rPr lang="en-US" dirty="0"/>
              <a:t>, </a:t>
            </a:r>
            <a:r>
              <a:rPr lang="en-US" dirty="0" err="1"/>
              <a:t>iar</a:t>
            </a:r>
            <a:r>
              <a:rPr lang="en-US" dirty="0"/>
              <a:t> </a:t>
            </a:r>
            <a:r>
              <a:rPr lang="en-US" dirty="0" err="1"/>
              <a:t>în</a:t>
            </a:r>
            <a:r>
              <a:rPr lang="en-US" dirty="0"/>
              <a:t> </a:t>
            </a:r>
            <a:r>
              <a:rPr lang="en-US" dirty="0" err="1"/>
              <a:t>altele</a:t>
            </a:r>
            <a:r>
              <a:rPr lang="en-US" dirty="0"/>
              <a:t> </a:t>
            </a:r>
            <a:r>
              <a:rPr lang="en-US" dirty="0" err="1"/>
              <a:t>trebuie</a:t>
            </a:r>
            <a:r>
              <a:rPr lang="en-US" dirty="0"/>
              <a:t> </a:t>
            </a:r>
            <a:r>
              <a:rPr lang="en-US" dirty="0" err="1"/>
              <a:t>să</a:t>
            </a:r>
            <a:r>
              <a:rPr lang="en-US" dirty="0"/>
              <a:t> </a:t>
            </a:r>
            <a:r>
              <a:rPr lang="en-US" dirty="0" err="1"/>
              <a:t>ţinem</a:t>
            </a:r>
            <a:r>
              <a:rPr lang="en-US" dirty="0"/>
              <a:t> </a:t>
            </a:r>
            <a:r>
              <a:rPr lang="en-US" dirty="0" err="1"/>
              <a:t>seama</a:t>
            </a:r>
            <a:r>
              <a:rPr lang="en-US" dirty="0"/>
              <a:t> de </a:t>
            </a:r>
            <a:r>
              <a:rPr lang="en-US" dirty="0" err="1"/>
              <a:t>întinderea</a:t>
            </a:r>
            <a:r>
              <a:rPr lang="en-US" dirty="0"/>
              <a:t> </a:t>
            </a:r>
            <a:r>
              <a:rPr lang="en-US" dirty="0" err="1"/>
              <a:t>lui</a:t>
            </a:r>
            <a:r>
              <a:rPr lang="en-US" dirty="0"/>
              <a:t> </a:t>
            </a:r>
            <a:r>
              <a:rPr lang="en-US" dirty="0" err="1"/>
              <a:t>spaţială</a:t>
            </a:r>
            <a:r>
              <a:rPr lang="en-US" dirty="0"/>
              <a:t>.</a:t>
            </a:r>
          </a:p>
          <a:p>
            <a:endParaRPr lang="en-US" dirty="0"/>
          </a:p>
        </p:txBody>
      </p:sp>
    </p:spTree>
    <p:extLst>
      <p:ext uri="{BB962C8B-B14F-4D97-AF65-F5344CB8AC3E}">
        <p14:creationId xmlns:p14="http://schemas.microsoft.com/office/powerpoint/2010/main" val="42844516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76250" y="228600"/>
            <a:ext cx="7620000" cy="4800600"/>
          </a:xfrm>
        </p:spPr>
        <p:txBody>
          <a:bodyPr/>
          <a:lstStyle/>
          <a:p>
            <a:r>
              <a:rPr lang="en-US" dirty="0"/>
              <a:t>1.2.1 </a:t>
            </a:r>
            <a:r>
              <a:rPr lang="en-US" dirty="0" err="1"/>
              <a:t>Traiectoria</a:t>
            </a:r>
            <a:r>
              <a:rPr lang="en-US" dirty="0"/>
              <a:t> </a:t>
            </a:r>
            <a:r>
              <a:rPr lang="en-US" dirty="0" err="1"/>
              <a:t>punctului</a:t>
            </a:r>
            <a:r>
              <a:rPr lang="en-US" dirty="0"/>
              <a:t> material. </a:t>
            </a:r>
            <a:r>
              <a:rPr lang="en-US" dirty="0" err="1"/>
              <a:t>Legea</a:t>
            </a:r>
            <a:r>
              <a:rPr lang="en-US" dirty="0"/>
              <a:t> </a:t>
            </a:r>
            <a:r>
              <a:rPr lang="en-US" dirty="0" err="1"/>
              <a:t>mişcării</a:t>
            </a:r>
            <a:endParaRPr lang="ro-RO" dirty="0" smtClean="0"/>
          </a:p>
          <a:p>
            <a:r>
              <a:rPr lang="en-US" dirty="0" err="1" smtClean="0"/>
              <a:t>Studiul</a:t>
            </a:r>
            <a:r>
              <a:rPr lang="en-US" dirty="0" smtClean="0"/>
              <a:t> </a:t>
            </a:r>
            <a:r>
              <a:rPr lang="en-US" dirty="0" err="1"/>
              <a:t>mişcării</a:t>
            </a:r>
            <a:r>
              <a:rPr lang="en-US" dirty="0"/>
              <a:t> </a:t>
            </a:r>
            <a:r>
              <a:rPr lang="en-US" dirty="0" err="1"/>
              <a:t>unui</a:t>
            </a:r>
            <a:r>
              <a:rPr lang="en-US" dirty="0"/>
              <a:t> </a:t>
            </a:r>
            <a:r>
              <a:rPr lang="en-US" dirty="0" err="1"/>
              <a:t>punct</a:t>
            </a:r>
            <a:r>
              <a:rPr lang="en-US" dirty="0"/>
              <a:t> material </a:t>
            </a:r>
            <a:r>
              <a:rPr lang="en-US" dirty="0" err="1"/>
              <a:t>presupune</a:t>
            </a:r>
            <a:r>
              <a:rPr lang="en-US" dirty="0"/>
              <a:t> </a:t>
            </a:r>
            <a:r>
              <a:rPr lang="en-US" dirty="0" err="1"/>
              <a:t>fixarea</a:t>
            </a:r>
            <a:r>
              <a:rPr lang="en-US" dirty="0"/>
              <a:t> </a:t>
            </a:r>
            <a:r>
              <a:rPr lang="en-US" dirty="0" err="1"/>
              <a:t>unui</a:t>
            </a:r>
            <a:r>
              <a:rPr lang="en-US" dirty="0"/>
              <a:t> </a:t>
            </a:r>
            <a:r>
              <a:rPr lang="en-US" dirty="0" err="1"/>
              <a:t>sistem</a:t>
            </a:r>
            <a:r>
              <a:rPr lang="en-US" dirty="0"/>
              <a:t> de </a:t>
            </a:r>
            <a:r>
              <a:rPr lang="en-US" dirty="0" err="1"/>
              <a:t>referinţă</a:t>
            </a:r>
            <a:r>
              <a:rPr lang="en-US" dirty="0"/>
              <a:t> (S.R.), </a:t>
            </a:r>
            <a:r>
              <a:rPr lang="en-US" dirty="0" err="1"/>
              <a:t>reprezentat</a:t>
            </a:r>
            <a:r>
              <a:rPr lang="en-US" dirty="0"/>
              <a:t> </a:t>
            </a:r>
            <a:r>
              <a:rPr lang="en-US" dirty="0" err="1"/>
              <a:t>printr</a:t>
            </a:r>
            <a:r>
              <a:rPr lang="en-US" dirty="0"/>
              <a:t>-un </a:t>
            </a:r>
            <a:r>
              <a:rPr lang="en-US" dirty="0" err="1"/>
              <a:t>corp</a:t>
            </a:r>
            <a:r>
              <a:rPr lang="en-US" dirty="0"/>
              <a:t> de </a:t>
            </a:r>
            <a:r>
              <a:rPr lang="en-US" dirty="0" err="1"/>
              <a:t>referinţă</a:t>
            </a:r>
            <a:r>
              <a:rPr lang="en-US" dirty="0"/>
              <a:t> </a:t>
            </a:r>
            <a:r>
              <a:rPr lang="en-US" dirty="0" err="1"/>
              <a:t>si</a:t>
            </a:r>
            <a:r>
              <a:rPr lang="en-US" dirty="0"/>
              <a:t> un </a:t>
            </a:r>
            <a:r>
              <a:rPr lang="en-US" dirty="0" err="1"/>
              <a:t>sistem</a:t>
            </a:r>
            <a:r>
              <a:rPr lang="en-US" dirty="0"/>
              <a:t> de axe de </a:t>
            </a:r>
            <a:r>
              <a:rPr lang="en-US" dirty="0" err="1"/>
              <a:t>coordonate</a:t>
            </a:r>
            <a:r>
              <a:rPr lang="en-US" dirty="0"/>
              <a:t>, cu </a:t>
            </a:r>
            <a:r>
              <a:rPr lang="en-US" dirty="0" err="1"/>
              <a:t>originea</a:t>
            </a:r>
            <a:r>
              <a:rPr lang="en-US" dirty="0"/>
              <a:t> </a:t>
            </a:r>
            <a:r>
              <a:rPr lang="en-US" dirty="0" err="1"/>
              <a:t>în</a:t>
            </a:r>
            <a:r>
              <a:rPr lang="en-US" dirty="0"/>
              <a:t> </a:t>
            </a:r>
            <a:r>
              <a:rPr lang="en-US" dirty="0" err="1"/>
              <a:t>corpul</a:t>
            </a:r>
            <a:r>
              <a:rPr lang="en-US" dirty="0"/>
              <a:t> de </a:t>
            </a:r>
            <a:r>
              <a:rPr lang="en-US" dirty="0" err="1"/>
              <a:t>referinţă</a:t>
            </a:r>
            <a:r>
              <a:rPr lang="en-US" dirty="0"/>
              <a:t>. </a:t>
            </a:r>
            <a:r>
              <a:rPr lang="en-US" dirty="0" err="1"/>
              <a:t>Pe</a:t>
            </a:r>
            <a:r>
              <a:rPr lang="en-US" dirty="0"/>
              <a:t> </a:t>
            </a:r>
            <a:r>
              <a:rPr lang="en-US" dirty="0" err="1"/>
              <a:t>baza</a:t>
            </a:r>
            <a:r>
              <a:rPr lang="en-US" dirty="0"/>
              <a:t> </a:t>
            </a:r>
            <a:r>
              <a:rPr lang="en-US" dirty="0" err="1"/>
              <a:t>ipotezei</a:t>
            </a:r>
            <a:r>
              <a:rPr lang="en-US" dirty="0"/>
              <a:t> </a:t>
            </a:r>
            <a:r>
              <a:rPr lang="en-US" dirty="0" err="1"/>
              <a:t>că</a:t>
            </a:r>
            <a:r>
              <a:rPr lang="en-US" dirty="0"/>
              <a:t> </a:t>
            </a:r>
            <a:r>
              <a:rPr lang="en-US" dirty="0" err="1"/>
              <a:t>spaţiul</a:t>
            </a:r>
            <a:r>
              <a:rPr lang="en-US" dirty="0"/>
              <a:t> </a:t>
            </a:r>
            <a:r>
              <a:rPr lang="en-US" dirty="0" err="1"/>
              <a:t>fizic</a:t>
            </a:r>
            <a:r>
              <a:rPr lang="en-US" dirty="0"/>
              <a:t> </a:t>
            </a:r>
            <a:r>
              <a:rPr lang="en-US" dirty="0" err="1"/>
              <a:t>este</a:t>
            </a:r>
            <a:r>
              <a:rPr lang="en-US" dirty="0"/>
              <a:t> Euclidian </a:t>
            </a:r>
            <a:r>
              <a:rPr lang="en-US" dirty="0" err="1"/>
              <a:t>şi</a:t>
            </a:r>
            <a:r>
              <a:rPr lang="en-US" dirty="0"/>
              <a:t> tridimensional, se </a:t>
            </a:r>
            <a:r>
              <a:rPr lang="en-US" dirty="0" err="1"/>
              <a:t>alege</a:t>
            </a:r>
            <a:r>
              <a:rPr lang="en-US" dirty="0"/>
              <a:t> un </a:t>
            </a:r>
            <a:r>
              <a:rPr lang="en-US" dirty="0" err="1"/>
              <a:t>sistem</a:t>
            </a:r>
            <a:r>
              <a:rPr lang="en-US" dirty="0"/>
              <a:t> de </a:t>
            </a:r>
            <a:r>
              <a:rPr lang="en-US" dirty="0" err="1"/>
              <a:t>trei</a:t>
            </a:r>
            <a:r>
              <a:rPr lang="en-US" dirty="0"/>
              <a:t> axe </a:t>
            </a:r>
            <a:r>
              <a:rPr lang="en-US" dirty="0" err="1"/>
              <a:t>perpendiculare</a:t>
            </a:r>
            <a:r>
              <a:rPr lang="en-US" dirty="0"/>
              <a:t> </a:t>
            </a:r>
            <a:r>
              <a:rPr lang="en-US" dirty="0" err="1"/>
              <a:t>între</a:t>
            </a:r>
            <a:r>
              <a:rPr lang="en-US" dirty="0"/>
              <a:t> </a:t>
            </a:r>
            <a:r>
              <a:rPr lang="en-US" dirty="0" err="1"/>
              <a:t>ele</a:t>
            </a:r>
            <a:r>
              <a:rPr lang="en-US" dirty="0"/>
              <a:t> (Fig.1.1), </a:t>
            </a:r>
            <a:r>
              <a:rPr lang="en-US" dirty="0" err="1"/>
              <a:t>sistem</a:t>
            </a:r>
            <a:r>
              <a:rPr lang="en-US" dirty="0"/>
              <a:t> </a:t>
            </a:r>
            <a:r>
              <a:rPr lang="en-US" dirty="0" err="1"/>
              <a:t>cartezian</a:t>
            </a:r>
            <a:r>
              <a:rPr lang="en-US" dirty="0"/>
              <a:t> de axe.</a:t>
            </a:r>
          </a:p>
          <a:p>
            <a:endParaRPr lang="en-US" dirty="0"/>
          </a:p>
        </p:txBody>
      </p:sp>
      <p:pic>
        <p:nvPicPr>
          <p:cNvPr id="4" name="Picture 3" descr="Untitled-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95600" y="2933700"/>
            <a:ext cx="2000250" cy="1905000"/>
          </a:xfrm>
          <a:prstGeom prst="rect">
            <a:avLst/>
          </a:prstGeom>
          <a:noFill/>
          <a:ln>
            <a:noFill/>
          </a:ln>
        </p:spPr>
      </p:pic>
      <p:sp>
        <p:nvSpPr>
          <p:cNvPr id="5" name="Rectangle 4"/>
          <p:cNvSpPr/>
          <p:nvPr/>
        </p:nvSpPr>
        <p:spPr>
          <a:xfrm>
            <a:off x="3465959" y="4838700"/>
            <a:ext cx="859531" cy="369332"/>
          </a:xfrm>
          <a:prstGeom prst="rect">
            <a:avLst/>
          </a:prstGeom>
        </p:spPr>
        <p:txBody>
          <a:bodyPr wrap="none">
            <a:spAutoFit/>
          </a:bodyPr>
          <a:lstStyle/>
          <a:p>
            <a:r>
              <a:rPr lang="en-US" dirty="0"/>
              <a:t>Fig.1.1.</a:t>
            </a:r>
          </a:p>
        </p:txBody>
      </p:sp>
    </p:spTree>
    <p:extLst>
      <p:ext uri="{BB962C8B-B14F-4D97-AF65-F5344CB8AC3E}">
        <p14:creationId xmlns:p14="http://schemas.microsoft.com/office/powerpoint/2010/main" val="29035238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76250" y="228600"/>
            <a:ext cx="7448550" cy="6477000"/>
          </a:xfrm>
        </p:spPr>
        <p:txBody>
          <a:bodyPr>
            <a:normAutofit/>
          </a:bodyPr>
          <a:lstStyle/>
          <a:p>
            <a:r>
              <a:rPr lang="en-US" dirty="0"/>
              <a:t>1.2.2 </a:t>
            </a:r>
            <a:r>
              <a:rPr lang="en-US" dirty="0" err="1"/>
              <a:t>Definirea</a:t>
            </a:r>
            <a:r>
              <a:rPr lang="en-US" dirty="0"/>
              <a:t> </a:t>
            </a:r>
            <a:r>
              <a:rPr lang="en-US" dirty="0" err="1"/>
              <a:t>mărimilor</a:t>
            </a:r>
            <a:r>
              <a:rPr lang="en-US" dirty="0"/>
              <a:t> </a:t>
            </a:r>
            <a:r>
              <a:rPr lang="en-US" dirty="0" err="1"/>
              <a:t>cinematice</a:t>
            </a:r>
            <a:r>
              <a:rPr lang="en-US" dirty="0"/>
              <a:t> </a:t>
            </a:r>
            <a:r>
              <a:rPr lang="en-US" dirty="0" err="1"/>
              <a:t>fundamentale</a:t>
            </a:r>
            <a:r>
              <a:rPr lang="en-US" dirty="0"/>
              <a:t> </a:t>
            </a:r>
            <a:endParaRPr lang="ro-RO" dirty="0" smtClean="0"/>
          </a:p>
          <a:p>
            <a:r>
              <a:rPr lang="en-US" dirty="0"/>
              <a:t>1.2.2.1 </a:t>
            </a:r>
            <a:r>
              <a:rPr lang="en-US" dirty="0" err="1"/>
              <a:t>Viteza</a:t>
            </a:r>
            <a:r>
              <a:rPr lang="en-US" dirty="0"/>
              <a:t> </a:t>
            </a:r>
            <a:r>
              <a:rPr lang="en-US" dirty="0" err="1"/>
              <a:t>medie</a:t>
            </a:r>
            <a:r>
              <a:rPr lang="en-US" dirty="0"/>
              <a:t>. </a:t>
            </a:r>
            <a:r>
              <a:rPr lang="en-US" dirty="0" smtClean="0"/>
              <a:t>Se </a:t>
            </a:r>
            <a:r>
              <a:rPr lang="en-US" dirty="0" err="1"/>
              <a:t>defineşte</a:t>
            </a:r>
            <a:r>
              <a:rPr lang="en-US" dirty="0"/>
              <a:t> </a:t>
            </a:r>
            <a:r>
              <a:rPr lang="en-US" dirty="0" err="1"/>
              <a:t>prin</a:t>
            </a:r>
            <a:r>
              <a:rPr lang="en-US" dirty="0"/>
              <a:t> </a:t>
            </a:r>
            <a:r>
              <a:rPr lang="en-US" dirty="0" err="1"/>
              <a:t>raportul</a:t>
            </a:r>
            <a:r>
              <a:rPr lang="en-US" dirty="0"/>
              <a:t> </a:t>
            </a:r>
            <a:r>
              <a:rPr lang="en-US" dirty="0" err="1"/>
              <a:t>dintre</a:t>
            </a:r>
            <a:r>
              <a:rPr lang="en-US" dirty="0"/>
              <a:t> </a:t>
            </a:r>
            <a:r>
              <a:rPr lang="en-US" dirty="0" err="1"/>
              <a:t>vectorul</a:t>
            </a:r>
            <a:r>
              <a:rPr lang="en-US" dirty="0"/>
              <a:t> </a:t>
            </a:r>
            <a:r>
              <a:rPr lang="en-US" dirty="0" err="1"/>
              <a:t>deplasării</a:t>
            </a:r>
            <a:r>
              <a:rPr lang="en-US" dirty="0"/>
              <a:t> </a:t>
            </a:r>
            <a:r>
              <a:rPr lang="en-US" dirty="0" err="1"/>
              <a:t>şi</a:t>
            </a:r>
            <a:r>
              <a:rPr lang="en-US" dirty="0"/>
              <a:t> </a:t>
            </a:r>
            <a:r>
              <a:rPr lang="en-US" dirty="0" err="1"/>
              <a:t>intervalul</a:t>
            </a:r>
            <a:r>
              <a:rPr lang="en-US" dirty="0"/>
              <a:t> de </a:t>
            </a:r>
            <a:r>
              <a:rPr lang="en-US" dirty="0" err="1"/>
              <a:t>timp</a:t>
            </a:r>
            <a:r>
              <a:rPr lang="en-US" dirty="0"/>
              <a:t> </a:t>
            </a:r>
            <a:r>
              <a:rPr lang="en-US" dirty="0" err="1"/>
              <a:t>corespunzător</a:t>
            </a:r>
            <a:r>
              <a:rPr lang="en-US" dirty="0"/>
              <a:t>:  </a:t>
            </a:r>
          </a:p>
          <a:p>
            <a:endParaRPr lang="ro-RO" dirty="0" smtClean="0"/>
          </a:p>
          <a:p>
            <a:endParaRPr lang="ro-RO" dirty="0"/>
          </a:p>
          <a:p>
            <a:endParaRPr lang="ro-RO" dirty="0" smtClean="0"/>
          </a:p>
          <a:p>
            <a:r>
              <a:rPr lang="en-US" dirty="0"/>
              <a:t>1.2.2.2 </a:t>
            </a:r>
            <a:r>
              <a:rPr lang="en-US" dirty="0" err="1"/>
              <a:t>Viteza</a:t>
            </a:r>
            <a:r>
              <a:rPr lang="en-US" dirty="0"/>
              <a:t> </a:t>
            </a:r>
            <a:r>
              <a:rPr lang="en-US" dirty="0" err="1"/>
              <a:t>instantanee</a:t>
            </a:r>
            <a:r>
              <a:rPr lang="en-US" dirty="0"/>
              <a:t> (</a:t>
            </a:r>
            <a:r>
              <a:rPr lang="en-US" dirty="0" err="1"/>
              <a:t>momentană</a:t>
            </a:r>
            <a:r>
              <a:rPr lang="en-US" dirty="0" smtClean="0"/>
              <a:t>)</a:t>
            </a:r>
            <a:endParaRPr lang="ro-RO" dirty="0" smtClean="0"/>
          </a:p>
          <a:p>
            <a:endParaRPr lang="ro-RO" dirty="0"/>
          </a:p>
          <a:p>
            <a:endParaRPr lang="ro-RO" dirty="0" smtClean="0"/>
          </a:p>
          <a:p>
            <a:endParaRPr lang="ro-RO" dirty="0"/>
          </a:p>
          <a:p>
            <a:endParaRPr lang="ro-RO" dirty="0"/>
          </a:p>
          <a:p>
            <a:r>
              <a:rPr lang="en-US" dirty="0"/>
              <a:t>1.2.2.3 </a:t>
            </a:r>
            <a:r>
              <a:rPr lang="en-US" dirty="0" err="1"/>
              <a:t>Acceleraţia</a:t>
            </a:r>
            <a:r>
              <a:rPr lang="en-US" dirty="0"/>
              <a:t> </a:t>
            </a:r>
            <a:r>
              <a:rPr lang="en-US" dirty="0" err="1"/>
              <a:t>medie</a:t>
            </a:r>
            <a:r>
              <a:rPr lang="en-US" dirty="0"/>
              <a:t>.</a:t>
            </a:r>
            <a:endParaRPr lang="ro-RO" dirty="0" smtClean="0"/>
          </a:p>
          <a:p>
            <a:endParaRPr lang="ro-RO" dirty="0" smtClean="0"/>
          </a:p>
          <a:p>
            <a:endParaRPr lang="ro-RO"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96740" y="1524000"/>
            <a:ext cx="1428750"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67000" y="3124200"/>
            <a:ext cx="1614488"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2" name="Picture 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967442" y="5410200"/>
            <a:ext cx="5275263" cy="600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124502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b="1" dirty="0"/>
              <a:t>TEORIA CINETICO-MOLECULARĂ A GAZELOR</a:t>
            </a:r>
            <a:endParaRPr lang="en-US" dirty="0"/>
          </a:p>
        </p:txBody>
      </p:sp>
      <p:sp>
        <p:nvSpPr>
          <p:cNvPr id="3" name="Content Placeholder 2"/>
          <p:cNvSpPr>
            <a:spLocks noGrp="1"/>
          </p:cNvSpPr>
          <p:nvPr>
            <p:ph idx="1"/>
          </p:nvPr>
        </p:nvSpPr>
        <p:spPr/>
        <p:txBody>
          <a:bodyPr>
            <a:normAutofit fontScale="70000" lnSpcReduction="20000"/>
          </a:bodyPr>
          <a:lstStyle/>
          <a:p>
            <a:r>
              <a:rPr lang="ro-RO" dirty="0"/>
              <a:t>Starea gazoasă este cea mai simplă stare de agregare a substanţei , caracterizată printr-o dispunere absolut haotică a particulelor constituente şi prin distanţe mari între aceste particule, ceea ce permite neglijarea în primă aproximaţie a interacţiunii dintre molecule. Aceste caracteristici ale gazelor fac mai uşoară explicarea proprietăţilor lor macroscopice prin proprietăţile moleculelor constituente.</a:t>
            </a:r>
            <a:endParaRPr lang="en-US" dirty="0"/>
          </a:p>
          <a:p>
            <a:r>
              <a:rPr lang="ro-RO" dirty="0"/>
              <a:t>  Pentru măsurarea caracteristicilor macroscopice ale gazelor se utilizează instrumente de măsură , care nu înregistrează, însă efectele individuale ale moleculelor. Când  măsurăm presiunea unui gaz , măsurăm de fapt valoarea medie a efectului  ciocnirilor dintre molecule, care se repetă cu o frecvenţă foarte mare. De asemenea, când măsurăm densitatea unui gaz, măsurăm masa unui volum foarte mare în raport cu spaţiile dintre molecule. Utilizarea unor volume foarte mici ar scoate în evidenţă variaţii ale densităţii de la un loc la altul. Termometrele înregistrează, de asemenea, valoarea medie a energiei cinetice a moleculelor.</a:t>
            </a:r>
            <a:endParaRPr lang="en-US" dirty="0"/>
          </a:p>
          <a:p>
            <a:r>
              <a:rPr lang="ro-RO" dirty="0"/>
              <a:t>Întrucât caracteristicile moleculare nu sunt direct observabile, pentru a le corela cu mărimile macroscopice trebuie să construim şi să alegem un model al sistemului studiat şi să facem anumite ipoteze privitoare la comportarea lui. Pe baza acestor ipoteze, în cadrul modelului considerat, se calculează unele caracteristici macroscopice, iar rezultatele se verifică experimental. Dacă rezultatele concordă cu datele experimentale şi ne permit să prevedem şi alte fenomene neobservabile direct, aceasta înseamnă că modelul ales este bun.</a:t>
            </a:r>
            <a:endParaRPr lang="en-US" dirty="0"/>
          </a:p>
          <a:p>
            <a:r>
              <a:rPr lang="ro-RO" dirty="0"/>
              <a:t> </a:t>
            </a:r>
            <a:endParaRPr lang="en-US" dirty="0"/>
          </a:p>
          <a:p>
            <a:pPr marL="114300" indent="0">
              <a:buNone/>
            </a:pPr>
            <a:endParaRPr lang="en-US" dirty="0"/>
          </a:p>
        </p:txBody>
      </p:sp>
    </p:spTree>
    <p:extLst>
      <p:ext uri="{BB962C8B-B14F-4D97-AF65-F5344CB8AC3E}">
        <p14:creationId xmlns:p14="http://schemas.microsoft.com/office/powerpoint/2010/main" val="183521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7620000" cy="5791200"/>
          </a:xfrm>
        </p:spPr>
        <p:txBody>
          <a:bodyPr>
            <a:normAutofit fontScale="92500" lnSpcReduction="20000"/>
          </a:bodyPr>
          <a:lstStyle/>
          <a:p>
            <a:r>
              <a:rPr lang="ro-RO" dirty="0"/>
              <a:t>2.1 Studiul gazului </a:t>
            </a:r>
            <a:r>
              <a:rPr lang="ro-RO" dirty="0" smtClean="0"/>
              <a:t>ideal</a:t>
            </a:r>
          </a:p>
          <a:p>
            <a:endParaRPr lang="ro-RO" dirty="0"/>
          </a:p>
          <a:p>
            <a:r>
              <a:rPr lang="ro-RO" dirty="0"/>
              <a:t>Ipotezele simplificatoare care stau la baza modelului de gaz ideal (perfect) sunt următoarele:</a:t>
            </a:r>
            <a:endParaRPr lang="en-US" dirty="0"/>
          </a:p>
          <a:p>
            <a:r>
              <a:rPr lang="ro-RO" dirty="0"/>
              <a:t>- dimensiunile moleculelor sunt mult mai mici în comparaţie cu distanţele dintre molecule şi din acest motiv se poate naglija volumul propriu al moleculelor, adică moleculele pot fi considerate ca fiind puncte materiale de masă </a:t>
            </a:r>
            <a:r>
              <a:rPr lang="ro-RO" i="1" dirty="0"/>
              <a:t>m</a:t>
            </a:r>
            <a:r>
              <a:rPr lang="ro-RO" dirty="0"/>
              <a:t>;</a:t>
            </a:r>
            <a:endParaRPr lang="en-US" dirty="0"/>
          </a:p>
          <a:p>
            <a:r>
              <a:rPr lang="ro-RO" dirty="0"/>
              <a:t>- între moleculele gazului nu se exercită forţe de atracţie sau de respingere decât în momentul în care acestea se ciocnesc, în consecinţă, între două ciocniri consecutive, moleculele gazului efectuează o mişcare rectilinie uniformă, descrisă de legile mecanicii clasice;</a:t>
            </a:r>
            <a:endParaRPr lang="en-US" dirty="0"/>
          </a:p>
          <a:p>
            <a:r>
              <a:rPr lang="ro-RO" dirty="0"/>
              <a:t>- atât pentru ciocnirea dintre două molecule, cât şi pentru ciocnirea dintre o moleculă şi pereţii vasului în care este închis gazul, sunt valabile legile ciocnirii perfect elastice;</a:t>
            </a:r>
            <a:endParaRPr lang="en-US" dirty="0"/>
          </a:p>
          <a:p>
            <a:r>
              <a:rPr lang="ro-RO" dirty="0"/>
              <a:t>- viteza cu care se deplasează moleculele nu depinde de direcţia de mişcare a acestora, adică toate direcţiile de mişcare sunt la fel de probabile, în consecinţă mişcarea moleculelor este total dezordonată.</a:t>
            </a:r>
            <a:endParaRPr lang="en-US" dirty="0"/>
          </a:p>
          <a:p>
            <a:endParaRPr lang="en-US" dirty="0"/>
          </a:p>
        </p:txBody>
      </p:sp>
    </p:spTree>
    <p:extLst>
      <p:ext uri="{BB962C8B-B14F-4D97-AF65-F5344CB8AC3E}">
        <p14:creationId xmlns:p14="http://schemas.microsoft.com/office/powerpoint/2010/main" val="20811714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770131"/>
            <a:ext cx="7620000" cy="5715000"/>
          </a:xfrm>
        </p:spPr>
        <p:txBody>
          <a:bodyPr/>
          <a:lstStyle/>
          <a:p>
            <a:r>
              <a:rPr lang="ro-RO" dirty="0"/>
              <a:t>2.2. Formula fundamentală a teoriei cinetico-moleculare</a:t>
            </a:r>
            <a:endParaRPr lang="en-US" dirty="0"/>
          </a:p>
          <a:p>
            <a:endParaRPr lang="ro-RO" dirty="0" smtClean="0"/>
          </a:p>
          <a:p>
            <a:endParaRPr lang="en-US" dirty="0"/>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47800" y="1371600"/>
            <a:ext cx="1811337" cy="1931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934368" y="3743854"/>
            <a:ext cx="5275263" cy="58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9" name="Object 8"/>
          <p:cNvGraphicFramePr>
            <a:graphicFrameLocks noChangeAspect="1"/>
          </p:cNvGraphicFramePr>
          <p:nvPr/>
        </p:nvGraphicFramePr>
        <p:xfrm>
          <a:off x="0" y="457200"/>
          <a:ext cx="84138" cy="182563"/>
        </p:xfrm>
        <a:graphic>
          <a:graphicData uri="http://schemas.openxmlformats.org/presentationml/2006/ole">
            <mc:AlternateContent xmlns:mc="http://schemas.openxmlformats.org/markup-compatibility/2006">
              <mc:Choice xmlns:v="urn:schemas-microsoft-com:vml" Requires="v">
                <p:oleObj spid="_x0000_s3131" name="Equation" r:id="rId5" imgW="88669" imgH="177338" progId="Equation.3">
                  <p:embed/>
                </p:oleObj>
              </mc:Choice>
              <mc:Fallback>
                <p:oleObj name="Equation" r:id="rId5" imgW="88669" imgH="177338" progId="Equation.3">
                  <p:embed/>
                  <p:pic>
                    <p:nvPicPr>
                      <p:cNvPr id="0" name="Object 1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457200"/>
                        <a:ext cx="84138" cy="1825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 name="Object 9"/>
          <p:cNvGraphicFramePr>
            <a:graphicFrameLocks noChangeAspect="1"/>
          </p:cNvGraphicFramePr>
          <p:nvPr/>
        </p:nvGraphicFramePr>
        <p:xfrm>
          <a:off x="0" y="639763"/>
          <a:ext cx="639763" cy="342900"/>
        </p:xfrm>
        <a:graphic>
          <a:graphicData uri="http://schemas.openxmlformats.org/presentationml/2006/ole">
            <mc:AlternateContent xmlns:mc="http://schemas.openxmlformats.org/markup-compatibility/2006">
              <mc:Choice xmlns:v="urn:schemas-microsoft-com:vml" Requires="v">
                <p:oleObj spid="_x0000_s3132" name="Equation" r:id="rId7" imgW="634725" imgH="342751" progId="Equation.3">
                  <p:embed/>
                </p:oleObj>
              </mc:Choice>
              <mc:Fallback>
                <p:oleObj name="Equation" r:id="rId7" imgW="634725" imgH="342751" progId="Equation.3">
                  <p:embed/>
                  <p:pic>
                    <p:nvPicPr>
                      <p:cNvPr id="0" name="Object 9"/>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0" y="639763"/>
                        <a:ext cx="639763" cy="342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1" name="Rectangle 11"/>
          <p:cNvSpPr>
            <a:spLocks noChangeArrowheads="1"/>
          </p:cNvSpPr>
          <p:nvPr/>
        </p:nvSpPr>
        <p:spPr bwMode="auto">
          <a:xfrm>
            <a:off x="914400" y="4268632"/>
            <a:ext cx="6781800"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ro-RO"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unde  m</a:t>
            </a:r>
            <a:r>
              <a:rPr kumimoji="0" lang="ro-RO" sz="1400" b="0" i="0" u="none"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rPr>
              <a:t>0</a:t>
            </a:r>
            <a:r>
              <a:rPr kumimoji="0" lang="ro-RO"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reprezintă masa unei molecule, iar  v</a:t>
            </a:r>
            <a:r>
              <a:rPr kumimoji="0" lang="ro-RO" sz="1400" b="0" i="0" u="none"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rPr>
              <a:t>x</a:t>
            </a:r>
            <a:r>
              <a:rPr kumimoji="0" lang="ro-RO"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 componenta vitezei acesteia din lungul axei Ox.</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indent="457200" algn="just" eaLnBrk="0" fontAlgn="base" hangingPunct="0">
              <a:spcBef>
                <a:spcPct val="0"/>
              </a:spcBef>
              <a:spcAft>
                <a:spcPct val="0"/>
              </a:spcAft>
            </a:pPr>
            <a:r>
              <a:rPr kumimoji="0" lang="ro-RO"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Dacă neglijăm ciocnirile dintre moleculele gazului şi ţinem seama numai de ciocnirile acestora cu pereţii vasului, rezultă că aceeaşi moleculă va ciocni din nou peretele AA , după ce parcurge o distanţă 2l</a:t>
            </a:r>
            <a:r>
              <a:rPr lang="ro-RO" sz="1400" dirty="0" smtClean="0"/>
              <a:t> </a:t>
            </a:r>
            <a:r>
              <a:rPr lang="ro-RO" sz="1400" dirty="0"/>
              <a:t>, adică după un interval de timp                                                            </a:t>
            </a:r>
          </a:p>
          <a:p>
            <a:pPr marL="0" marR="0" lvl="0" indent="457200" algn="just" defTabSz="914400" rtl="0" eaLnBrk="0" fontAlgn="base" latinLnBrk="0" hangingPunct="0">
              <a:lnSpc>
                <a:spcPct val="100000"/>
              </a:lnSpc>
              <a:spcBef>
                <a:spcPct val="0"/>
              </a:spcBef>
              <a:spcAft>
                <a:spcPct val="0"/>
              </a:spcAft>
              <a:buClrTx/>
              <a:buSzTx/>
              <a:buFontTx/>
              <a:buNone/>
              <a:tabLst/>
            </a:pPr>
            <a:endParaRPr kumimoji="0" lang="ro-RO"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12" name="Rectangle 12"/>
          <p:cNvSpPr>
            <a:spLocks noChangeArrowheads="1"/>
          </p:cNvSpPr>
          <p:nvPr/>
        </p:nvSpPr>
        <p:spPr bwMode="auto">
          <a:xfrm>
            <a:off x="0" y="6397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ro-RO" sz="12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adică după un interval de timp </a:t>
            </a:r>
            <a:endParaRPr kumimoji="0" lang="ro-RO" sz="1800" b="0" i="0" u="none" strike="noStrike" cap="none" normalizeH="0" baseline="0" smtClean="0">
              <a:ln>
                <a:noFill/>
              </a:ln>
              <a:solidFill>
                <a:schemeClr val="tx1"/>
              </a:solidFill>
              <a:effectLst/>
              <a:latin typeface="Arial" pitchFamily="34" charset="0"/>
              <a:cs typeface="Arial" pitchFamily="34" charset="0"/>
            </a:endParaRPr>
          </a:p>
        </p:txBody>
      </p:sp>
      <p:sp>
        <p:nvSpPr>
          <p:cNvPr id="13" name="Rectangle 13"/>
          <p:cNvSpPr>
            <a:spLocks noChangeArrowheads="1"/>
          </p:cNvSpPr>
          <p:nvPr/>
        </p:nvSpPr>
        <p:spPr bwMode="auto">
          <a:xfrm>
            <a:off x="0" y="9826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ro-RO" sz="12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endParaRPr kumimoji="0" lang="ro-RO" sz="1800" b="0" i="0" u="none" strike="noStrike" cap="none" normalizeH="0" baseline="0" smtClean="0">
              <a:ln>
                <a:noFill/>
              </a:ln>
              <a:solidFill>
                <a:schemeClr val="tx1"/>
              </a:solidFill>
              <a:effectLst/>
              <a:latin typeface="Arial" pitchFamily="34" charset="0"/>
              <a:cs typeface="Arial" pitchFamily="34" charset="0"/>
            </a:endParaRPr>
          </a:p>
        </p:txBody>
      </p:sp>
      <p:sp>
        <p:nvSpPr>
          <p:cNvPr id="14" name="Rectangle 13"/>
          <p:cNvSpPr/>
          <p:nvPr/>
        </p:nvSpPr>
        <p:spPr>
          <a:xfrm>
            <a:off x="3352800" y="1219200"/>
            <a:ext cx="4572000" cy="2640723"/>
          </a:xfrm>
          <a:prstGeom prst="rect">
            <a:avLst/>
          </a:prstGeom>
        </p:spPr>
        <p:txBody>
          <a:bodyPr>
            <a:spAutoFit/>
          </a:bodyPr>
          <a:lstStyle/>
          <a:p>
            <a:pPr indent="457200" algn="just">
              <a:lnSpc>
                <a:spcPct val="115000"/>
              </a:lnSpc>
              <a:spcAft>
                <a:spcPts val="0"/>
              </a:spcAft>
            </a:pPr>
            <a:r>
              <a:rPr lang="ro-RO" dirty="0">
                <a:latin typeface="Times New Roman"/>
                <a:ea typeface="Calibri"/>
                <a:cs typeface="Times New Roman"/>
              </a:rPr>
              <a:t>Să calculăm valoarea presiunii exercitate de gaz asupra peretelui AA al vasului. Prin ciocnirea moleculelor cu peretele respectiv variază numai componenta pe axa Ox a vitezelor moleculelor.</a:t>
            </a:r>
            <a:endParaRPr lang="en-US" sz="1600" dirty="0">
              <a:ea typeface="Calibri"/>
              <a:cs typeface="Times New Roman"/>
            </a:endParaRPr>
          </a:p>
          <a:p>
            <a:pPr indent="457200" algn="just">
              <a:lnSpc>
                <a:spcPct val="115000"/>
              </a:lnSpc>
              <a:spcAft>
                <a:spcPts val="0"/>
              </a:spcAft>
            </a:pPr>
            <a:r>
              <a:rPr lang="ro-RO" dirty="0">
                <a:latin typeface="Times New Roman"/>
                <a:ea typeface="Calibri"/>
                <a:cs typeface="Times New Roman"/>
              </a:rPr>
              <a:t>În urma unei ciocniri variaţia impulsului unei molecule va fi:</a:t>
            </a:r>
            <a:endParaRPr lang="en-US" sz="1600" dirty="0">
              <a:ea typeface="Calibri"/>
              <a:cs typeface="Times New Roman"/>
            </a:endParaRPr>
          </a:p>
          <a:p>
            <a:pPr indent="457200" algn="just">
              <a:lnSpc>
                <a:spcPct val="115000"/>
              </a:lnSpc>
              <a:spcAft>
                <a:spcPts val="0"/>
              </a:spcAft>
            </a:pPr>
            <a:r>
              <a:rPr lang="ro-RO" dirty="0">
                <a:latin typeface="Times New Roman"/>
                <a:ea typeface="Calibri"/>
                <a:cs typeface="Times New Roman"/>
              </a:rPr>
              <a:t> </a:t>
            </a:r>
            <a:endParaRPr lang="en-US" sz="1600" dirty="0">
              <a:ea typeface="Calibri"/>
              <a:cs typeface="Times New Roman"/>
            </a:endParaRPr>
          </a:p>
        </p:txBody>
      </p:sp>
      <p:pic>
        <p:nvPicPr>
          <p:cNvPr id="3086" name="Picture 1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257800" y="5315490"/>
            <a:ext cx="647700" cy="352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5932251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41</TotalTime>
  <Words>2204</Words>
  <Application>Microsoft Office PowerPoint</Application>
  <PresentationFormat>On-screen Show (4:3)</PresentationFormat>
  <Paragraphs>141</Paragraphs>
  <Slides>20</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2" baseType="lpstr">
      <vt:lpstr>Adjacency</vt:lpstr>
      <vt:lpstr>Equation</vt:lpstr>
      <vt:lpstr>BIOFIZICA</vt:lpstr>
      <vt:lpstr>CUPRINS</vt:lpstr>
      <vt:lpstr>INTRODUCERE </vt:lpstr>
      <vt:lpstr>NOȚIUNI DE BIOMECANICĂ </vt:lpstr>
      <vt:lpstr>PowerPoint Presentation</vt:lpstr>
      <vt:lpstr>PowerPoint Presentation</vt:lpstr>
      <vt:lpstr>TEORIA CINETICO-MOLECULARĂ A GAZELOR</vt:lpstr>
      <vt:lpstr>PowerPoint Presentation</vt:lpstr>
      <vt:lpstr>PowerPoint Presentation</vt:lpstr>
      <vt:lpstr>PowerPoint Presentation</vt:lpstr>
      <vt:lpstr>PowerPoint Presentation</vt:lpstr>
      <vt:lpstr>NOŢIUNI DE TERMODINAMICĂ. LEGILE GAZELOR </vt:lpstr>
      <vt:lpstr>PowerPoint Presentation</vt:lpstr>
      <vt:lpstr>PowerPoint Presentation</vt:lpstr>
      <vt:lpstr>PowerPoint Presentation</vt:lpstr>
      <vt:lpstr>  PRINCIPIUL AL DOILEA ŞI PRINCIPIUL AL TREILEA ALE TERMODINAMICII </vt:lpstr>
      <vt:lpstr>Entropia</vt:lpstr>
      <vt:lpstr>Probleme rezolvate </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BIOFIZICA</dc:title>
  <dc:creator>User</dc:creator>
  <cp:lastModifiedBy>User</cp:lastModifiedBy>
  <cp:revision>22</cp:revision>
  <dcterms:created xsi:type="dcterms:W3CDTF">2006-08-16T00:00:00Z</dcterms:created>
  <dcterms:modified xsi:type="dcterms:W3CDTF">2020-09-30T14:37:50Z</dcterms:modified>
</cp:coreProperties>
</file>