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6" r:id="rId4"/>
    <p:sldId id="351" r:id="rId5"/>
    <p:sldId id="431" r:id="rId6"/>
    <p:sldId id="438" r:id="rId7"/>
    <p:sldId id="440" r:id="rId8"/>
    <p:sldId id="432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83E"/>
    <a:srgbClr val="0000FF"/>
    <a:srgbClr val="4D4EFF"/>
    <a:srgbClr val="465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6"/>
  </p:normalViewPr>
  <p:slideViewPr>
    <p:cSldViewPr snapToGrid="0" snapToObjects="1">
      <p:cViewPr varScale="1">
        <p:scale>
          <a:sx n="101" d="100"/>
          <a:sy n="101" d="100"/>
        </p:scale>
        <p:origin x="14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FF57-8264-134C-9A79-76BED9287426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84040-F59F-B046-8A20-9142FE051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C6AEF82-FD38-1147-B0FB-E7576EFFCD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F43673-E2EB-2647-BBB2-D523747E7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731F66F-3F75-5842-8356-99742C53E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179D0C-D8B4-5D41-B782-13AE8725B20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709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2F69-3C44-C94C-9ACF-A2A2794BC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0624-137C-F443-94AC-DCCCC6F7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D4E8F-A34B-C049-87ED-536841AA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86CB-069B-9A4A-8AEB-83A5E28E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C9FE-0B8F-EC4B-A370-4E4297D5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4C13-EC23-E44D-ABA4-45913BE6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A81C7-BD0D-CE40-A187-561EF3AA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3639-E7B4-E743-A0A2-190AF534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A624-0185-E84C-9170-50B4653E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A5996-7884-704B-82D2-E37D3614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0B9F9-D777-0349-83C5-97BA6F44F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70F86-55B3-3547-8417-296B1E99B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0E29-F761-5B45-B2A1-B97C0771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99123-6D36-DB41-ABC0-EEAFF63F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0FC6-0896-3548-9963-8C52973A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0D51-BDEC-1547-B54C-1A4CBCC7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631B-9874-6344-8741-21991B39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14206-0EEA-A34C-99DD-704E527D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336E-953F-034D-B10C-241A2117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3306-3B69-5042-99D1-5820360C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357A-9FAB-7447-8334-4047245A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A890E-B689-C24D-A835-F141467B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854CF-14B1-7B4C-A418-4DA84EBD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F8C02-4B96-B34F-87E9-3ED3A685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5ACE-6D70-3A47-B794-D5078C1A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332F-7D34-C745-A621-8DCBAA02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637F6-A7C4-4C43-9DC5-6AE44A0B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ED685-93DC-A44F-B9A1-5E03F807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BBD8A-2E61-7949-864E-8F70494D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D39D5-C8FE-5A47-9284-F870AEB7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4752A-8200-7246-B448-270B063E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3197-4FFD-B145-90A5-9BE6BBF9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52EF9-4C1A-0540-B9DE-D059EB3DB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78CCA-4DA1-6E4B-9DD8-D399DE2C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9682F-D876-E04D-B6A4-7599452B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F8C41-47A4-034B-A048-81F93731A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5C8E5-091A-8845-BABA-F2A23D9E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C2AB3-683D-EC4A-9C1C-27F0C1E7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3F628-F49D-CB49-8375-D1F7F6D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6506-3D9C-FE41-8595-B825347E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67716-8F07-504C-968E-0334DEFC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39833-5D3B-0B41-BEB7-AD55ED31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B1357-8810-1042-A4B5-53D992DD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59FF-35A7-6347-A65A-6963BFC1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035C5-967E-D349-8380-CD2AEA1E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3DE43-B404-B24B-9E44-389DB5E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FBB-F7B8-574E-94FF-1208B19A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A1BF-0F2A-0447-92D1-1AEF09A5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D47F5-0A04-6F47-A395-B5C417D6F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912CD-EC46-FA47-9623-1E4D8785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94CC3-7698-0143-998E-B827C59F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F71B2-8330-0D45-8ACD-8DD81ED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4389-CEB1-A648-B06E-DC31E67B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E711A-4F73-EE4F-A6A0-72400C10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96AEC-3346-344D-B535-9D935908A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678A1-BDA5-C54A-B12C-158FF2CC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E96B-544B-5245-9E9B-1771E7E6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DEDB5-A2D1-7145-8268-02B1E2AE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CB1-F9E4-B845-B30E-EC294FA0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4AF6-6387-5A41-9E33-22E75043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77C2B-3A99-5749-BF34-5BC0543BA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7600-3F6B-FD4B-B4C3-CC628B6B5FD0}" type="datetimeFigureOut">
              <a:rPr lang="en-US" smtClean="0"/>
              <a:pPr/>
              <a:t>03-Apr-21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0F42-20D5-E748-ABA4-33D06F7A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60F-C4C1-0B44-93A4-EA5E631A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97E0-D444-F643-99DB-D7007F6FE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5A7D5-E07E-B74E-B166-2218810C4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2304A-C0E3-9D40-903D-6159260C67F8}"/>
              </a:ext>
            </a:extLst>
          </p:cNvPr>
          <p:cNvSpPr txBox="1"/>
          <p:nvPr/>
        </p:nvSpPr>
        <p:spPr>
          <a:xfrm>
            <a:off x="533975" y="2779094"/>
            <a:ext cx="1160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INGINERIE ENERGETIC</a:t>
            </a:r>
            <a:r>
              <a:rPr lang="ro-R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Ă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26ABA-110F-AB4F-B40D-1EA10B692947}"/>
              </a:ext>
            </a:extLst>
          </p:cNvPr>
          <p:cNvSpPr txBox="1"/>
          <p:nvPr/>
        </p:nvSpPr>
        <p:spPr>
          <a:xfrm>
            <a:off x="3048" y="4587875"/>
            <a:ext cx="1218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ECHIPAMENTE </a:t>
            </a:r>
            <a:r>
              <a:rPr lang="ro-R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Ș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I TECHNOLOGII MODERNE </a:t>
            </a:r>
            <a:r>
              <a:rPr lang="ro-R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Î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N ENERGETIC</a:t>
            </a:r>
            <a:r>
              <a:rPr lang="ro-R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</a:rPr>
              <a:t>Ă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18" name="Picture 5" descr="sigla en.JPG">
            <a:extLst>
              <a:ext uri="{FF2B5EF4-FFF2-40B4-BE49-F238E27FC236}">
                <a16:creationId xmlns:a16="http://schemas.microsoft.com/office/drawing/2014/main" id="{BC0A8609-06F1-6F4E-85DC-341E4E518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080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5">
            <a:extLst>
              <a:ext uri="{FF2B5EF4-FFF2-40B4-BE49-F238E27FC236}">
                <a16:creationId xmlns:a16="http://schemas.microsoft.com/office/drawing/2014/main" id="{4B4FD8BA-469F-1648-A56D-C539497459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4540" y="448296"/>
            <a:ext cx="741682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UNIVERSITATEA</a:t>
            </a:r>
            <a:r>
              <a:rPr lang="ro-RO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+mj-lt"/>
              </a:rPr>
              <a:t> </a:t>
            </a:r>
            <a:r>
              <a:rPr lang="it-IT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"VASILE ALECSANDRI“</a:t>
            </a:r>
            <a:r>
              <a:rPr lang="ro-RO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it-IT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DIN BAC</a:t>
            </a:r>
            <a:r>
              <a:rPr lang="ro-RO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Ă</a:t>
            </a:r>
            <a:r>
              <a:rPr lang="it-IT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chemeClr val="bg1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3" name="WordArt 6">
            <a:extLst>
              <a:ext uri="{FF2B5EF4-FFF2-40B4-BE49-F238E27FC236}">
                <a16:creationId xmlns:a16="http://schemas.microsoft.com/office/drawing/2014/main" id="{636AC78E-750F-564B-9AC2-6B034B79EA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0747" y="977687"/>
            <a:ext cx="4522350" cy="278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FACULTATEA</a:t>
            </a:r>
            <a:r>
              <a:rPr lang="en-US" sz="36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 INGINERIE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80B4A1-49E7-D940-8645-CB9D75763CC7}"/>
              </a:ext>
            </a:extLst>
          </p:cNvPr>
          <p:cNvSpPr txBox="1"/>
          <p:nvPr/>
        </p:nvSpPr>
        <p:spPr>
          <a:xfrm>
            <a:off x="4853582" y="2056328"/>
            <a:ext cx="217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Domeniul</a:t>
            </a:r>
            <a:endParaRPr lang="en-US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F1DBD2-EB23-374C-9411-665F16EC2248}"/>
              </a:ext>
            </a:extLst>
          </p:cNvPr>
          <p:cNvSpPr txBox="1"/>
          <p:nvPr/>
        </p:nvSpPr>
        <p:spPr>
          <a:xfrm>
            <a:off x="4646093" y="3788675"/>
            <a:ext cx="25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30767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FD2AE-EDF0-DB4D-B624-6D145A9F9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6264E653-9C38-C043-9BC6-75B05137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99F4EC-CCDC-0748-AF5A-F811DF8D970C}"/>
              </a:ext>
            </a:extLst>
          </p:cNvPr>
          <p:cNvSpPr txBox="1"/>
          <p:nvPr/>
        </p:nvSpPr>
        <p:spPr>
          <a:xfrm>
            <a:off x="504827" y="103397"/>
            <a:ext cx="5323177" cy="677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Specializeaz</a:t>
            </a:r>
            <a:r>
              <a:rPr lang="ro-RO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32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o-RO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ș</a:t>
            </a:r>
            <a:r>
              <a:rPr lang="en-US" sz="32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</a:t>
            </a:r>
            <a:endParaRPr lang="en-US" sz="32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</a:pPr>
            <a:r>
              <a:rPr lang="ro-RO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 </a:t>
            </a:r>
            <a:r>
              <a:rPr lang="en-US" sz="32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domeniul</a:t>
            </a:r>
            <a:endParaRPr lang="en-US" sz="32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INGINERIE ENERGETIC</a:t>
            </a:r>
            <a:r>
              <a:rPr lang="ro-RO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</a:t>
            </a:r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ro-RO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ro-RO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poți specializa în domeniul 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INGINERIE ENERGETICĂ și </a:t>
            </a:r>
          </a:p>
          <a:p>
            <a:pPr>
              <a:lnSpc>
                <a:spcPct val="110000"/>
              </a:lnSpc>
              <a:defRPr/>
            </a:pP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vei fi mai competent la locul de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muncă dacă ești deja        </a:t>
            </a:r>
          </a:p>
          <a:p>
            <a:pPr>
              <a:lnSpc>
                <a:spcPct val="110000"/>
              </a:lnSpc>
              <a:defRPr/>
            </a:pP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Inginer Energetic sau vei căpăta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cunoștințe noi în acest</a:t>
            </a:r>
          </a:p>
          <a:p>
            <a:pPr>
              <a:lnSpc>
                <a:spcPct val="110000"/>
              </a:lnSpc>
              <a:defRPr/>
            </a:pP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domeniu dacă ești Inginer 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Electric, Mecanic sau de altă </a:t>
            </a:r>
          </a:p>
          <a:p>
            <a:pPr>
              <a:lnSpc>
                <a:spcPct val="110000"/>
              </a:lnSpc>
              <a:defRPr/>
            </a:pPr>
            <a:r>
              <a:rPr lang="ro-RO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specializare.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2400" dirty="0"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D5429-DFC2-7C4F-94F9-157F743645AF}"/>
              </a:ext>
            </a:extLst>
          </p:cNvPr>
          <p:cNvSpPr txBox="1"/>
          <p:nvPr/>
        </p:nvSpPr>
        <p:spPr>
          <a:xfrm>
            <a:off x="6092188" y="203364"/>
            <a:ext cx="6099792" cy="654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Dacă nu lucrezi încă sau dacă vrei alt 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 de muncă, ai șanse 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mari să 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lucrezi în:</a:t>
            </a: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entrale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ermoelectrice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4000"/>
              </a:lnSpc>
              <a:defRPr/>
            </a:pP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hidroelectrice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eoliene, fotovoltaice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unități de transport și 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electrice în cadrul E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-ON, </a:t>
            </a:r>
          </a:p>
          <a:p>
            <a:pPr lvl="1">
              <a:lnSpc>
                <a:spcPct val="114000"/>
              </a:lnSpc>
              <a:defRPr/>
            </a:pP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TRANSELECTRICA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etc.;</a:t>
            </a: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unități industriale ; </a:t>
            </a: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firme care execută, 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comercialize</a:t>
            </a:r>
            <a:r>
              <a:rPr lang="ro-RO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ază</a:t>
            </a: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4000"/>
              </a:lnSpc>
              <a:defRPr/>
            </a:pPr>
            <a:r>
              <a:rPr lang="en-GB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fac </a:t>
            </a:r>
            <a:r>
              <a:rPr lang="ro-RO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mentenanță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nergetice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firme de proiectare instalații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electrice </a:t>
            </a: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termice, de audit;</a:t>
            </a:r>
          </a:p>
          <a:p>
            <a:pPr lvl="1">
              <a:lnSpc>
                <a:spcPct val="114000"/>
              </a:lnSpc>
              <a:buFont typeface="Times New Roman" pitchFamily="18" charset="0"/>
              <a:buChar char="•"/>
              <a:defRPr/>
            </a:pP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servicii orășenești și comunale </a:t>
            </a:r>
            <a:endParaRPr lang="en-US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defRPr/>
            </a:pPr>
            <a:r>
              <a:rPr lang="en-US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(primării, etc.).</a:t>
            </a:r>
            <a:endParaRPr lang="en-GB" sz="2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CE580F-90ED-E448-8AEE-BD2243A8FD1D}"/>
              </a:ext>
            </a:extLst>
          </p:cNvPr>
          <p:cNvCxnSpPr/>
          <p:nvPr/>
        </p:nvCxnSpPr>
        <p:spPr>
          <a:xfrm>
            <a:off x="504827" y="1816608"/>
            <a:ext cx="48718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ish, shark, ocean floor&#10;&#10;Description automatically generated">
            <a:extLst>
              <a:ext uri="{FF2B5EF4-FFF2-40B4-BE49-F238E27FC236}">
                <a16:creationId xmlns:a16="http://schemas.microsoft.com/office/drawing/2014/main" id="{87B4735A-974B-AE49-8551-2C0D31807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5000"/>
          </a:blip>
          <a:srcRect t="1767" b="139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EAE778-0CF7-2E45-BF34-EE13926A28D8}"/>
              </a:ext>
            </a:extLst>
          </p:cNvPr>
          <p:cNvSpPr/>
          <p:nvPr/>
        </p:nvSpPr>
        <p:spPr>
          <a:xfrm>
            <a:off x="0" y="-1348041"/>
            <a:ext cx="12079111" cy="416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Specializeaz</a:t>
            </a:r>
            <a:r>
              <a:rPr lang="ro-RO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ă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40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te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o-RO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ș</a:t>
            </a:r>
            <a:r>
              <a:rPr lang="en-US" sz="40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tu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o-RO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î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 </a:t>
            </a:r>
            <a:r>
              <a:rPr lang="en-US" sz="4000" b="1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domeniul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INGINERIE ENERGETIC</a:t>
            </a:r>
            <a:r>
              <a:rPr lang="ro-RO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Ă</a:t>
            </a: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en-US" sz="4000" b="1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7E8B1-BFDA-8E45-9532-4A8EE63FE6B2}"/>
              </a:ext>
            </a:extLst>
          </p:cNvPr>
          <p:cNvCxnSpPr>
            <a:cxnSpLocks/>
          </p:cNvCxnSpPr>
          <p:nvPr/>
        </p:nvCxnSpPr>
        <p:spPr>
          <a:xfrm>
            <a:off x="230981" y="1126557"/>
            <a:ext cx="116675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352729-C825-9D40-87C3-C81FDA5E0733}"/>
              </a:ext>
            </a:extLst>
          </p:cNvPr>
          <p:cNvSpPr/>
          <p:nvPr/>
        </p:nvSpPr>
        <p:spPr>
          <a:xfrm>
            <a:off x="1909146" y="1715912"/>
            <a:ext cx="10169965" cy="490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putem ajuta să devii specialist în domeniul INGINERIE </a:t>
            </a:r>
          </a:p>
          <a:p>
            <a:pPr>
              <a:lnSpc>
                <a:spcPct val="110000"/>
              </a:lnSpc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ENERGETICĂ dacă  vei fi student și absolvent la masterul </a:t>
            </a:r>
          </a:p>
          <a:p>
            <a:pPr>
              <a:lnSpc>
                <a:spcPct val="110000"/>
              </a:lnSpc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ECHIPAMENTE ȘI TEHNOLOGII MODERNE ÎN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ENERGETICĂ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altLang="en-US" sz="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Poți dobândi cunoștințe teoretice și practice despre:  </a:t>
            </a: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tehnologii moderne de producere a energiei electrice și </a:t>
            </a:r>
          </a:p>
          <a:p>
            <a:pPr lvl="1">
              <a:lnSpc>
                <a:spcPct val="110000"/>
              </a:lnSpc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termice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soluții moderne de realizare a stațiilor electrice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tehnologii noi de realizare și control a rețelelor electrice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calitatea energiei electrice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expertiza și auditarea energetică clădirilor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eficiență energetică, bilanțuri energetice, modelare</a:t>
            </a: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Char char="-"/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tehnici avansate pentru creșterea eficienței sistemelor de</a:t>
            </a:r>
          </a:p>
          <a:p>
            <a:pPr lvl="1">
              <a:lnSpc>
                <a:spcPct val="110000"/>
              </a:lnSpc>
              <a:defRPr/>
            </a:pPr>
            <a:r>
              <a:rPr lang="ro-RO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acționare.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alt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_1515.jpg">
            <a:extLst>
              <a:ext uri="{FF2B5EF4-FFF2-40B4-BE49-F238E27FC236}">
                <a16:creationId xmlns:a16="http://schemas.microsoft.com/office/drawing/2014/main" id="{D0184741-9045-0C4F-9C41-7BA5A30EA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 b="105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121351-B5DA-6149-B44D-31F230D2ECC5}"/>
              </a:ext>
            </a:extLst>
          </p:cNvPr>
          <p:cNvSpPr/>
          <p:nvPr/>
        </p:nvSpPr>
        <p:spPr>
          <a:xfrm>
            <a:off x="4264024" y="4862085"/>
            <a:ext cx="3663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Laborato</a:t>
            </a:r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are</a:t>
            </a:r>
          </a:p>
          <a:p>
            <a:pPr algn="ctr"/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 Energetică</a:t>
            </a:r>
            <a:endParaRPr lang="en-GB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b retele.jpg"/>
          <p:cNvPicPr>
            <a:picLocks noChangeAspect="1"/>
          </p:cNvPicPr>
          <p:nvPr/>
        </p:nvPicPr>
        <p:blipFill>
          <a:blip r:embed="rId2">
            <a:lum contrast="19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3EF869-C092-B64A-B61E-D510FE8577A4}"/>
              </a:ext>
            </a:extLst>
          </p:cNvPr>
          <p:cNvSpPr/>
          <p:nvPr/>
        </p:nvSpPr>
        <p:spPr>
          <a:xfrm>
            <a:off x="2746494" y="5565339"/>
            <a:ext cx="7930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Laborato</a:t>
            </a:r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r Rețele electrice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b-statii.jpg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3EF869-C092-B64A-B61E-D510FE8577A4}"/>
              </a:ext>
            </a:extLst>
          </p:cNvPr>
          <p:cNvSpPr/>
          <p:nvPr/>
        </p:nvSpPr>
        <p:spPr>
          <a:xfrm>
            <a:off x="1961403" y="5934670"/>
            <a:ext cx="738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Laborato</a:t>
            </a:r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r Stații electrice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icture 024">
            <a:extLst>
              <a:ext uri="{FF2B5EF4-FFF2-40B4-BE49-F238E27FC236}">
                <a16:creationId xmlns:a16="http://schemas.microsoft.com/office/drawing/2014/main" id="{6D85C326-68CA-DC4C-8ECE-7389FC954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2" b="10328"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3EF869-C092-B64A-B61E-D510FE8577A4}"/>
              </a:ext>
            </a:extLst>
          </p:cNvPr>
          <p:cNvSpPr/>
          <p:nvPr/>
        </p:nvSpPr>
        <p:spPr>
          <a:xfrm>
            <a:off x="1387593" y="5103674"/>
            <a:ext cx="90935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Laborato</a:t>
            </a:r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r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Bilan</a:t>
            </a:r>
            <a:r>
              <a:rPr lang="ro-RO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țuri</a:t>
            </a:r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 energetice </a:t>
            </a:r>
          </a:p>
          <a:p>
            <a:pPr algn="ctr"/>
            <a:r>
              <a:rPr lang="ro-RO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și calitatea energiei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SC_1551.jpg">
            <a:extLst>
              <a:ext uri="{FF2B5EF4-FFF2-40B4-BE49-F238E27FC236}">
                <a16:creationId xmlns:a16="http://schemas.microsoft.com/office/drawing/2014/main" id="{8B11C3AC-E05C-C14A-8328-C2341C74A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 b="173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299656-F777-654D-90DD-8D7636200A3E}"/>
              </a:ext>
            </a:extLst>
          </p:cNvPr>
          <p:cNvSpPr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Laborator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Modelare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și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simulare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62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tati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71CED61D-EC8F-FE47-82BB-46D76311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184727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5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Specializeaz</a:t>
            </a:r>
            <a:r>
              <a:rPr lang="ro-RO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5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o-RO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ș</a:t>
            </a:r>
            <a:r>
              <a:rPr lang="en-US" sz="5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o-RO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 </a:t>
            </a:r>
            <a:r>
              <a:rPr lang="en-US" sz="56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domeniul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INGINERIE ENERGETIC</a:t>
            </a:r>
            <a:r>
              <a:rPr lang="ro-RO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</a:t>
            </a:r>
            <a:r>
              <a:rPr lang="en-US" sz="56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955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344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Specializează-te și tu  în domeniul  INGINERIE ENERGETICĂ!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Grigore, Ana Maria</dc:creator>
  <cp:lastModifiedBy>Alex Andrei</cp:lastModifiedBy>
  <cp:revision>10</cp:revision>
  <dcterms:created xsi:type="dcterms:W3CDTF">2021-03-27T19:02:07Z</dcterms:created>
  <dcterms:modified xsi:type="dcterms:W3CDTF">2021-04-03T17:48:27Z</dcterms:modified>
</cp:coreProperties>
</file>