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59" r:id="rId3"/>
    <p:sldId id="264" r:id="rId4"/>
    <p:sldId id="263" r:id="rId5"/>
    <p:sldId id="351" r:id="rId6"/>
    <p:sldId id="356" r:id="rId7"/>
    <p:sldId id="353" r:id="rId8"/>
    <p:sldId id="354" r:id="rId9"/>
    <p:sldId id="355" r:id="rId10"/>
    <p:sldId id="3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FF9"/>
    <a:srgbClr val="FFFF66"/>
    <a:srgbClr val="E8E6C8"/>
    <a:srgbClr val="EE8B40"/>
    <a:srgbClr val="E7E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88"/>
    <p:restoredTop sz="95946"/>
  </p:normalViewPr>
  <p:slideViewPr>
    <p:cSldViewPr snapToGrid="0" snapToObjects="1">
      <p:cViewPr varScale="1">
        <p:scale>
          <a:sx n="95" d="100"/>
          <a:sy n="95" d="100"/>
        </p:scale>
        <p:origin x="102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261C1-EE0A-C048-BB5B-8BE844DF4E2D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06D3F-B2DB-5B48-9980-A9049B182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6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825273DE-F2A5-B84C-A070-D1B39B5AAD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0772D9D-138E-794E-82B3-04770BD51C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19643AC-5ABB-CF44-A72B-5EB16CDE9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BE1FCD1-8655-3D42-B204-16920B34ED63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0338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F728-45D7-404F-9A8E-7CBA1F34F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5661B-97E4-B140-B52E-CCDAF596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F8610-8224-B948-AA7A-5AC377D7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D19B-ECEB-444E-A5D4-3AC6038E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DF598-1EC6-1B45-AAB8-6C017CA0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7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B948-E96D-7A43-A042-D2129F82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6FAA8-322F-0249-AEE2-8A3D6E13E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1C4E9-3534-C74B-8932-7015DDFE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338A9-2B0F-E540-9017-4F5D2CAC6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F499B-EC4E-BD4B-AD54-35EBCAE3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2A446-99FE-D04A-87D7-D8CE71F9B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5CD16-FABF-C143-BF5D-7F15B6F82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B69EC-CA79-CD4B-BCA5-C69337D0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9D280-3666-D248-813B-73E15D61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95DCB-52C3-024A-A48C-49956609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F33E-E298-7D4B-9F36-1823CBBB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091E9-61C9-E046-AEE7-5DFDB0CF3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E7920-D418-564C-B721-971DD09F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9E280-7C38-3F46-82D4-847220A8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38F78-A05E-5340-A1EC-7B6100D4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78F8-23C6-544C-9F62-232BBD8E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FCCF8-81CE-5348-8D92-B8330473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0452B-5D7F-0345-A162-6DDD3081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0DED0-1544-FB4E-ADD2-CDF79F94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2280F-C95D-2048-99BB-182E9298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5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D6A9-6B4E-9B4E-964C-5C75CCF7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E89D2-17B5-614D-85EC-AC9F849EC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DC79B-0EE2-6047-928F-53E9B8936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B0603-9E4F-BF47-AC90-25493D25B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61F9C-3FDC-BC44-AF58-45DCB7D2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75566-956B-9342-8EA3-7971A1AD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F465-D954-FF4A-A0F5-91A9F2FD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F3088-1A59-FB4F-B2B4-A75DB335F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88537-3E4F-9B48-AD74-1D2B294D1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1C5E4-5E8C-B646-9690-E6CFCCBAF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6F195-B50A-1646-9C4A-65840102F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5A302-CDCE-8C45-9F84-AF7008D6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7A98E-7693-164A-8DD9-052E7B281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DC537-16D6-BF4F-93B5-F6BF3B16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BD9D-8496-EC49-A297-99FADF5B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41713-E896-C942-B071-2B913290C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E73F8-B870-AD41-B2E5-D5705ECE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6338-2FED-F845-A856-7E50D202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9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CA6748-4441-1D4E-AF9C-7E277F77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D6EFA-8BD8-D24F-B7A4-4C4C51AD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0A260-628B-4649-A379-C0FC4E05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1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559F-0AE9-764B-BA59-8C39E2AB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B8ECC-0C7A-D640-A100-3772FC010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88CF6-7490-2E43-A2BF-298DA254F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5A842-C48E-FF4A-9008-0A28E83F0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23F24-71D4-0246-A750-81A0C8CF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43B61-B277-604B-836A-B9D59761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2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79C4-24E2-1945-BD77-879D1F28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E97E17-6659-8440-B2FE-D7C4DB7DF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40C06-3933-BA4C-9DF2-AE6486AD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4D485-260C-8349-AD70-335C35412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5381A-F268-C243-95AA-0C949AA1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F6B1B-11A8-A349-82EA-39ABC653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7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F6409-65B1-9245-B7A8-31B6FAD8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0CD5C-37B2-E14C-A465-65F17D37E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19534-1257-FB4C-B6E7-1FDBBB695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53680-F59F-1644-A622-E3BA8FD3F641}" type="datetimeFigureOut">
              <a:rPr lang="en-US" smtClean="0"/>
              <a:pPr/>
              <a:t>03-Apr-21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E015D-A9DB-9B4A-A5EE-F63AB25D0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4168B-4DDD-7748-BAD8-C2FE20EB6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E7550-4AF5-734D-8AE4-205F39B4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caffolding&#10;&#10;Description automatically generated">
            <a:extLst>
              <a:ext uri="{FF2B5EF4-FFF2-40B4-BE49-F238E27FC236}">
                <a16:creationId xmlns:a16="http://schemas.microsoft.com/office/drawing/2014/main" id="{527F5274-DFFA-A244-AD3E-0013DFEC8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" t="9091" r="2158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5" descr="sigla en.JPG">
            <a:extLst>
              <a:ext uri="{FF2B5EF4-FFF2-40B4-BE49-F238E27FC236}">
                <a16:creationId xmlns:a16="http://schemas.microsoft.com/office/drawing/2014/main" id="{F60B61CA-0E25-6D43-B83F-7A119A91C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51" y="234364"/>
            <a:ext cx="10080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WordArt 5">
            <a:extLst>
              <a:ext uri="{FF2B5EF4-FFF2-40B4-BE49-F238E27FC236}">
                <a16:creationId xmlns:a16="http://schemas.microsoft.com/office/drawing/2014/main" id="{AEE8F402-DBD4-0042-96B0-5650B5B2D0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5630" y="445663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it-IT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UNIVERSITATEA</a:t>
            </a:r>
            <a:r>
              <a:rPr lang="ro-RO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FF"/>
                    </a:gs>
                    <a:gs pos="100000">
                      <a:schemeClr val="bg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+mj-lt"/>
              </a:rPr>
              <a:t> </a:t>
            </a:r>
            <a:r>
              <a:rPr lang="it-IT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"VASILE ALECSANDRI“</a:t>
            </a:r>
            <a:r>
              <a:rPr lang="ro-RO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it-IT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DIN BAC</a:t>
            </a:r>
            <a:r>
              <a:rPr lang="ro-RO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Ă</a:t>
            </a:r>
            <a:r>
              <a:rPr lang="it-IT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</a:t>
            </a:r>
            <a:endParaRPr lang="en-US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FFFF"/>
                  </a:gs>
                  <a:gs pos="100000">
                    <a:schemeClr val="bg1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69" name="WordArt 6">
            <a:extLst>
              <a:ext uri="{FF2B5EF4-FFF2-40B4-BE49-F238E27FC236}">
                <a16:creationId xmlns:a16="http://schemas.microsoft.com/office/drawing/2014/main" id="{AA0617C8-FB17-6842-B0D9-9BC4016396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89503" y="1094082"/>
            <a:ext cx="4824412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lt"/>
                <a:cs typeface="+mj-lt"/>
              </a:rPr>
              <a:t>FACULTATEA DE INGINERIE</a:t>
            </a:r>
          </a:p>
        </p:txBody>
      </p:sp>
      <p:sp>
        <p:nvSpPr>
          <p:cNvPr id="71" name="WordArt 6">
            <a:extLst>
              <a:ext uri="{FF2B5EF4-FFF2-40B4-BE49-F238E27FC236}">
                <a16:creationId xmlns:a16="http://schemas.microsoft.com/office/drawing/2014/main" id="{49A207DC-0913-8D46-97F7-5DE987D68F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6248" y="2564083"/>
            <a:ext cx="172720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Domeniul</a:t>
            </a:r>
            <a:endParaRPr lang="en-US" sz="3600" kern="10" dirty="0">
              <a:ln w="1841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sp>
        <p:nvSpPr>
          <p:cNvPr id="72" name="WordArt 6">
            <a:extLst>
              <a:ext uri="{FF2B5EF4-FFF2-40B4-BE49-F238E27FC236}">
                <a16:creationId xmlns:a16="http://schemas.microsoft.com/office/drawing/2014/main" id="{0AE65D70-991F-3E48-8598-AD44A28764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1786" y="4179536"/>
            <a:ext cx="20161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o-RO" sz="36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Programul de studii</a:t>
            </a:r>
            <a:endParaRPr lang="en-US" sz="3600" kern="10" dirty="0">
              <a:ln w="1841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BB158-E61D-E848-9876-FC20C17F7EA0}"/>
              </a:ext>
            </a:extLst>
          </p:cNvPr>
          <p:cNvSpPr/>
          <p:nvPr/>
        </p:nvSpPr>
        <p:spPr>
          <a:xfrm>
            <a:off x="-1131597" y="3108821"/>
            <a:ext cx="108175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INGINERIE ENERGETIC</a:t>
            </a:r>
            <a:r>
              <a:rPr lang="ro-RO" sz="44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Ă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52CEE91-9233-5F45-96A2-6F9363459648}"/>
              </a:ext>
            </a:extLst>
          </p:cNvPr>
          <p:cNvSpPr/>
          <p:nvPr/>
        </p:nvSpPr>
        <p:spPr>
          <a:xfrm>
            <a:off x="-542736" y="4942162"/>
            <a:ext cx="108175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ENERGETIC</a:t>
            </a:r>
            <a:r>
              <a:rPr lang="ro-RO" sz="44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Ă</a:t>
            </a:r>
            <a:r>
              <a:rPr lang="en-US" sz="44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INDUSTRIAL</a:t>
            </a:r>
            <a:r>
              <a:rPr lang="ro-RO" sz="44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Ă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8F918D5-EA0E-EB44-80BC-96DB5ADFE91E}"/>
              </a:ext>
            </a:extLst>
          </p:cNvPr>
          <p:cNvSpPr/>
          <p:nvPr/>
        </p:nvSpPr>
        <p:spPr>
          <a:xfrm>
            <a:off x="366244" y="4466873"/>
            <a:ext cx="4207208" cy="1422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98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person, outdoor, solar cell&#10;&#10;Description automatically generated">
            <a:extLst>
              <a:ext uri="{FF2B5EF4-FFF2-40B4-BE49-F238E27FC236}">
                <a16:creationId xmlns:a16="http://schemas.microsoft.com/office/drawing/2014/main" id="{BB07C9A8-135C-9E44-84DC-F8DD82B2F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7F003C-0A23-9645-828D-18BBBFC2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0" cap="none" spc="0" dirty="0" err="1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Intră</a:t>
            </a:r>
            <a:r>
              <a:rPr lang="en-US" sz="5400" b="1" kern="10" cap="none" spc="0" dirty="0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r>
              <a:rPr lang="en-US" sz="5400" b="1" kern="10" cap="none" spc="0" dirty="0" err="1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și</a:t>
            </a:r>
            <a:r>
              <a:rPr lang="en-US" sz="5400" b="1" kern="10" cap="none" spc="0" dirty="0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r>
              <a:rPr lang="en-US" sz="5400" b="1" kern="10" cap="none" spc="0" dirty="0" err="1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tu</a:t>
            </a:r>
            <a:r>
              <a:rPr lang="en-US" sz="5400" b="1" kern="10" cap="none" spc="0" dirty="0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r>
              <a:rPr lang="en-US" sz="5400" b="1" kern="10" cap="none" spc="0" dirty="0" err="1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în</a:t>
            </a:r>
            <a:r>
              <a:rPr lang="en-US" sz="5400" b="1" kern="10" cap="none" spc="0" dirty="0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r>
              <a:rPr lang="en-US" sz="5400" b="1" kern="10" cap="none" spc="0" dirty="0" err="1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Familia</a:t>
            </a:r>
            <a:r>
              <a:rPr lang="en-US" sz="5400" b="1" kern="10" cap="none" spc="0" dirty="0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br>
              <a:rPr lang="en-US" sz="5400" b="1" kern="10" cap="none" spc="0" dirty="0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</a:br>
            <a:r>
              <a:rPr lang="en-US" sz="5400" b="1" kern="10" cap="none" spc="0" dirty="0">
                <a:ln w="0"/>
                <a:solidFill>
                  <a:srgbClr val="E8E6C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ENERGETICIENILOR !</a:t>
            </a:r>
            <a:endParaRPr lang="en-US" sz="5200" b="1" dirty="0">
              <a:solidFill>
                <a:srgbClr val="E8E6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9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E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17BCCA-46D4-EB47-B696-404DFFF9D01E}"/>
              </a:ext>
            </a:extLst>
          </p:cNvPr>
          <p:cNvSpPr/>
          <p:nvPr/>
        </p:nvSpPr>
        <p:spPr>
          <a:xfrm>
            <a:off x="2752436" y="0"/>
            <a:ext cx="64931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kern="10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Intră</a:t>
            </a:r>
            <a:r>
              <a:rPr lang="en-US" sz="4400" b="1" kern="1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r>
              <a:rPr lang="en-US" sz="4400" b="1" kern="10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și</a:t>
            </a:r>
            <a:r>
              <a:rPr lang="en-US" sz="4400" b="1" kern="1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r>
              <a:rPr lang="en-US" sz="4400" b="1" kern="10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tu</a:t>
            </a:r>
            <a:r>
              <a:rPr lang="en-US" sz="4400" b="1" kern="1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</a:t>
            </a:r>
            <a:r>
              <a:rPr lang="en-US" sz="4400" b="1" kern="10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în</a:t>
            </a:r>
            <a:r>
              <a:rPr lang="en-US" sz="4400" b="1" kern="1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 Familia </a:t>
            </a:r>
          </a:p>
          <a:p>
            <a:pPr algn="ctr"/>
            <a:r>
              <a:rPr lang="en-US" sz="4400" b="1" kern="1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+mj-lt"/>
                <a:cs typeface="+mj-lt"/>
              </a:rPr>
              <a:t>ENERGETICIENILOR !</a:t>
            </a:r>
            <a:endParaRPr lang="en-US" sz="4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2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3FD2AE-EDF0-DB4D-B624-6D145A9F93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6264E653-9C38-C043-9BC6-75B051373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9F4EC-CCDC-0748-AF5A-F811DF8D970C}"/>
              </a:ext>
            </a:extLst>
          </p:cNvPr>
          <p:cNvSpPr txBox="1"/>
          <p:nvPr/>
        </p:nvSpPr>
        <p:spPr>
          <a:xfrm>
            <a:off x="504827" y="532375"/>
            <a:ext cx="5323177" cy="635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o-RO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putea fi INGINER care: </a:t>
            </a:r>
          </a:p>
          <a:p>
            <a:pPr>
              <a:lnSpc>
                <a:spcPct val="110000"/>
              </a:lnSpc>
            </a:pPr>
            <a:endParaRPr lang="ro-RO" alt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producă energie electrică și 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termică în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ermoelectrice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hidroelectrice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eoliene, fotovoltaice</a:t>
            </a:r>
          </a:p>
          <a:p>
            <a:pPr>
              <a:lnSpc>
                <a:spcPct val="110000"/>
              </a:lnSpc>
            </a:pP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o-RO" alt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 transporte și să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distribuie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electrică în cadrul </a:t>
            </a:r>
          </a:p>
          <a:p>
            <a:pPr>
              <a:lnSpc>
                <a:spcPct val="110000"/>
              </a:lnSpc>
            </a:pP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E-ON, TRANSELECTRICA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  <a:p>
            <a:pPr>
              <a:lnSpc>
                <a:spcPct val="110000"/>
              </a:lnSpc>
            </a:pPr>
            <a:endParaRPr lang="ro-RO" alt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consume energie electrică și termică în unități industriale </a:t>
            </a:r>
          </a:p>
          <a:p>
            <a:pPr>
              <a:lnSpc>
                <a:spcPct val="110000"/>
              </a:lnSpc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o-RO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Pambac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o-RO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Vrancart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o-RO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Electrostandard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D5429-DFC2-7C4F-94F9-157F743645AF}"/>
              </a:ext>
            </a:extLst>
          </p:cNvPr>
          <p:cNvSpPr txBox="1"/>
          <p:nvPr/>
        </p:nvSpPr>
        <p:spPr>
          <a:xfrm>
            <a:off x="6618351" y="285223"/>
            <a:ext cx="517779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coordoneze activitatea ca manager energetic în unități industriale, în s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ervicii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</a:t>
            </a:r>
            <a:r>
              <a:rPr lang="ro-RO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ăș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comunale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(prim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rii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ro-RO" alt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analizeze diferite instalații și clădiri ca auditor energetic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en-GB" alt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proiecteze centrale electrice și termice, stații și rețele electrice, instalații electrice în clădiri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ro-RO" alt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execute și să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comercialize</a:t>
            </a:r>
            <a:r>
              <a:rPr lang="ro-RO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echipamente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energetice</a:t>
            </a:r>
            <a:endParaRPr lang="en-GB" alt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ro-RO" alt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o-R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să predea cursuri de specialitate în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licee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</a:t>
            </a:r>
            <a:r>
              <a:rPr lang="ro-RO" alt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ăți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CE580F-90ED-E448-8AEE-BD2243A8FD1D}"/>
              </a:ext>
            </a:extLst>
          </p:cNvPr>
          <p:cNvCxnSpPr/>
          <p:nvPr/>
        </p:nvCxnSpPr>
        <p:spPr>
          <a:xfrm>
            <a:off x="504827" y="1207008"/>
            <a:ext cx="48718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4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ish, shark, ocean floor&#10;&#10;Description automatically generated">
            <a:extLst>
              <a:ext uri="{FF2B5EF4-FFF2-40B4-BE49-F238E27FC236}">
                <a16:creationId xmlns:a16="http://schemas.microsoft.com/office/drawing/2014/main" id="{87B4735A-974B-AE49-8551-2C0D31807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" b="13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EAE778-0CF7-2E45-BF34-EE13926A28D8}"/>
              </a:ext>
            </a:extLst>
          </p:cNvPr>
          <p:cNvSpPr/>
          <p:nvPr/>
        </p:nvSpPr>
        <p:spPr>
          <a:xfrm>
            <a:off x="1484157" y="-1310470"/>
            <a:ext cx="9223665" cy="416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Intră</a:t>
            </a:r>
            <a:r>
              <a:rPr lang="en-US" sz="4000" b="1" cap="none" spc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4000" b="1" cap="none" spc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tu</a:t>
            </a:r>
            <a:r>
              <a:rPr lang="en-US" sz="4000" b="1" cap="none" spc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4000" b="1" cap="none" spc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Familia</a:t>
            </a:r>
            <a:r>
              <a:rPr lang="en-US" sz="4000" b="1" cap="none" spc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ENERGETICIENILOR 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97E8B1-BFDA-8E45-9532-4A8EE63FE6B2}"/>
              </a:ext>
            </a:extLst>
          </p:cNvPr>
          <p:cNvCxnSpPr/>
          <p:nvPr/>
        </p:nvCxnSpPr>
        <p:spPr>
          <a:xfrm>
            <a:off x="2432314" y="1052945"/>
            <a:ext cx="8138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52729-C825-9D40-87C3-C81FDA5E0733}"/>
              </a:ext>
            </a:extLst>
          </p:cNvPr>
          <p:cNvSpPr/>
          <p:nvPr/>
        </p:nvSpPr>
        <p:spPr>
          <a:xfrm>
            <a:off x="1196225" y="1588655"/>
            <a:ext cx="1016996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14300" indent="-3429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putem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ajuta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INGINER ENERGETIC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dacă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 student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absolvent </a:t>
            </a:r>
            <a:r>
              <a:rPr lang="ro-RO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domeniului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INGINERIE ENERGETICĂ, </a:t>
            </a:r>
            <a:r>
              <a:rPr lang="ro-RO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programul de studii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ENERGETICĂ INDUSTRIALĂ</a:t>
            </a:r>
          </a:p>
          <a:p>
            <a:pPr marL="114300" indent="-342900">
              <a:lnSpc>
                <a:spcPct val="110000"/>
              </a:lnSpc>
              <a:spcAft>
                <a:spcPts val="600"/>
              </a:spcAft>
            </a:pPr>
            <a:endParaRPr lang="en-US" alt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Cadrele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didactice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competente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învăța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atât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sălile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curs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seminarii</a:t>
            </a:r>
            <a:r>
              <a:rPr lang="ro-RO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cât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activitatea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practică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instalațiile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laboratoarele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specialitate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care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dispunem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4300" indent="-342900">
              <a:lnSpc>
                <a:spcPct val="110000"/>
              </a:lnSpc>
              <a:spcAft>
                <a:spcPts val="600"/>
              </a:spcAft>
            </a:pPr>
            <a:endParaRPr lang="en-US" alt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Poți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vedea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lucrează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instalațiile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inginerii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absolvenți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ENERGETICĂ INDUSTRALĂ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stagiile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practică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vizitele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care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centrale,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stații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unități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</a:t>
            </a:r>
            <a:endParaRPr lang="en-US" altLang="en-US" sz="2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110000"/>
              </a:lnSpc>
              <a:spcAft>
                <a:spcPts val="600"/>
              </a:spcAft>
            </a:pPr>
            <a:endParaRPr lang="en-US" alt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Poți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activități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străinătate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burse ERASMUS</a:t>
            </a:r>
          </a:p>
        </p:txBody>
      </p:sp>
    </p:spTree>
    <p:extLst>
      <p:ext uri="{BB962C8B-B14F-4D97-AF65-F5344CB8AC3E}">
        <p14:creationId xmlns:p14="http://schemas.microsoft.com/office/powerpoint/2010/main" val="254705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LEN.jpg">
            <a:extLst>
              <a:ext uri="{FF2B5EF4-FFF2-40B4-BE49-F238E27FC236}">
                <a16:creationId xmlns:a16="http://schemas.microsoft.com/office/drawing/2014/main" id="{10FE047F-FB52-4B49-8661-E580FC3AF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640A7DE-6B31-CB41-9B13-AAF2A5E4F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400" b="1" dirty="0">
              <a:ln w="22225">
                <a:noFill/>
                <a:miter lim="800000"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0E84F4-58F8-8149-B1DB-20036B56FA63}"/>
              </a:ext>
            </a:extLst>
          </p:cNvPr>
          <p:cNvSpPr/>
          <p:nvPr/>
        </p:nvSpPr>
        <p:spPr>
          <a:xfrm>
            <a:off x="1078992" y="1316736"/>
            <a:ext cx="2084832" cy="149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A6917-8F65-C740-9C3D-87891CF0CF95}"/>
              </a:ext>
            </a:extLst>
          </p:cNvPr>
          <p:cNvSpPr txBox="1"/>
          <p:nvPr/>
        </p:nvSpPr>
        <p:spPr>
          <a:xfrm>
            <a:off x="704088" y="1579218"/>
            <a:ext cx="262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LABORATOARE 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</a:t>
            </a:r>
            <a:r>
              <a:rPr lang="ro-RO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endParaRPr lang="en-US" sz="2400" b="1" dirty="0">
              <a:solidFill>
                <a:srgbClr val="0F0F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statii.jpg">
            <a:extLst>
              <a:ext uri="{FF2B5EF4-FFF2-40B4-BE49-F238E27FC236}">
                <a16:creationId xmlns:a16="http://schemas.microsoft.com/office/drawing/2014/main" id="{51E91777-137D-0E4B-86DD-9B9A21EAC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20" r="-3" b="-3"/>
          <a:stretch/>
        </p:blipFill>
        <p:spPr bwMode="auto">
          <a:xfrm>
            <a:off x="5697740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window&#10;&#10;Description automatically generated">
            <a:extLst>
              <a:ext uri="{FF2B5EF4-FFF2-40B4-BE49-F238E27FC236}">
                <a16:creationId xmlns:a16="http://schemas.microsoft.com/office/drawing/2014/main" id="{90F1F594-6A0A-354C-9CB3-4C01DB2B1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2" r="2" b="15808"/>
          <a:stretch/>
        </p:blipFill>
        <p:spPr>
          <a:xfrm>
            <a:off x="6820978" y="263780"/>
            <a:ext cx="4982143" cy="2756511"/>
          </a:xfrm>
          <a:prstGeom prst="rect">
            <a:avLst/>
          </a:prstGeom>
        </p:spPr>
      </p:pic>
      <p:pic>
        <p:nvPicPr>
          <p:cNvPr id="7" name="Picture 8" descr="retele.jpg">
            <a:extLst>
              <a:ext uri="{FF2B5EF4-FFF2-40B4-BE49-F238E27FC236}">
                <a16:creationId xmlns:a16="http://schemas.microsoft.com/office/drawing/2014/main" id="{62DC7BF5-A3B1-8D4E-8C5C-CAA884E19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6"/>
          <a:stretch/>
        </p:blipFill>
        <p:spPr bwMode="auto">
          <a:xfrm>
            <a:off x="304789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717AE7-0B45-4840-876D-9BD503EEFF84}"/>
              </a:ext>
            </a:extLst>
          </p:cNvPr>
          <p:cNvSpPr/>
          <p:nvPr/>
        </p:nvSpPr>
        <p:spPr>
          <a:xfrm>
            <a:off x="7522939" y="1163782"/>
            <a:ext cx="3707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LABORATOARE 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ELECTROENERGETIC</a:t>
            </a:r>
            <a:r>
              <a:rPr lang="ro-RO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endParaRPr lang="en-US" sz="2400" dirty="0">
              <a:solidFill>
                <a:srgbClr val="0F0FF9"/>
              </a:solidFill>
            </a:endParaRPr>
          </a:p>
        </p:txBody>
      </p:sp>
      <p:pic>
        <p:nvPicPr>
          <p:cNvPr id="11" name="Picture 10" descr="lab protecti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89" y="120073"/>
            <a:ext cx="61531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9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13" descr="Reg2.jpg">
            <a:extLst>
              <a:ext uri="{FF2B5EF4-FFF2-40B4-BE49-F238E27FC236}">
                <a16:creationId xmlns:a16="http://schemas.microsoft.com/office/drawing/2014/main" id="{5E4878EE-FEA1-6945-AF6B-B2306D58A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686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window&#10;&#10;Description automatically generated">
            <a:extLst>
              <a:ext uri="{FF2B5EF4-FFF2-40B4-BE49-F238E27FC236}">
                <a16:creationId xmlns:a16="http://schemas.microsoft.com/office/drawing/2014/main" id="{72EA18E3-9C19-9E45-B56F-73D6FC9B9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" r="-4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12" descr="Reg1.jpg">
            <a:extLst>
              <a:ext uri="{FF2B5EF4-FFF2-40B4-BE49-F238E27FC236}">
                <a16:creationId xmlns:a16="http://schemas.microsoft.com/office/drawing/2014/main" id="{84C812D7-F7C2-FF4F-AFC4-A56005021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8" r="2516"/>
          <a:stretch/>
        </p:blipFill>
        <p:spPr bwMode="auto">
          <a:xfrm>
            <a:off x="3159553" y="3514855"/>
            <a:ext cx="2837076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DSC_1499.jpg">
            <a:extLst>
              <a:ext uri="{FF2B5EF4-FFF2-40B4-BE49-F238E27FC236}">
                <a16:creationId xmlns:a16="http://schemas.microsoft.com/office/drawing/2014/main" id="{7B7A928C-C3EE-F445-8B78-B9579577E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8" r="-1" b="6193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7E9532-2CA8-EF4F-B313-E7403127F892}"/>
              </a:ext>
            </a:extLst>
          </p:cNvPr>
          <p:cNvSpPr/>
          <p:nvPr/>
        </p:nvSpPr>
        <p:spPr>
          <a:xfrm>
            <a:off x="-1387976" y="43076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LABORATOARE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SURSE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REGENERABILE</a:t>
            </a:r>
          </a:p>
        </p:txBody>
      </p:sp>
    </p:spTree>
    <p:extLst>
      <p:ext uri="{BB962C8B-B14F-4D97-AF65-F5344CB8AC3E}">
        <p14:creationId xmlns:p14="http://schemas.microsoft.com/office/powerpoint/2010/main" val="84408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11" descr="DSC_1528.jpg">
            <a:extLst>
              <a:ext uri="{FF2B5EF4-FFF2-40B4-BE49-F238E27FC236}">
                <a16:creationId xmlns:a16="http://schemas.microsoft.com/office/drawing/2014/main" id="{47B5F888-6337-3C4F-80C9-F24B3AB82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32" r="-2" b="4055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window&#10;&#10;Description automatically generated">
            <a:extLst>
              <a:ext uri="{FF2B5EF4-FFF2-40B4-BE49-F238E27FC236}">
                <a16:creationId xmlns:a16="http://schemas.microsoft.com/office/drawing/2014/main" id="{3FBD909E-0413-D546-A2D9-294A95AF3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0" r="-4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10" descr="DSC_1501.jpg">
            <a:extLst>
              <a:ext uri="{FF2B5EF4-FFF2-40B4-BE49-F238E27FC236}">
                <a16:creationId xmlns:a16="http://schemas.microsoft.com/office/drawing/2014/main" id="{07CD98FD-D55A-8F47-B9F9-4AA6EFE32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r="19190"/>
          <a:stretch/>
        </p:blipFill>
        <p:spPr bwMode="auto">
          <a:xfrm>
            <a:off x="3159553" y="3514855"/>
            <a:ext cx="2837076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Termo1.jpg">
            <a:extLst>
              <a:ext uri="{FF2B5EF4-FFF2-40B4-BE49-F238E27FC236}">
                <a16:creationId xmlns:a16="http://schemas.microsoft.com/office/drawing/2014/main" id="{C1D8BCD3-CA7A-2F4A-9794-987A934AE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2" r="2" b="27836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2FFABE-960A-C943-A2AD-39562FBFEEA5}"/>
              </a:ext>
            </a:extLst>
          </p:cNvPr>
          <p:cNvSpPr/>
          <p:nvPr/>
        </p:nvSpPr>
        <p:spPr>
          <a:xfrm>
            <a:off x="-1387976" y="43076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LABORATOARE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TERMO-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</a:t>
            </a:r>
            <a:r>
              <a:rPr lang="ro-RO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endParaRPr lang="en-US" sz="2400" b="1" dirty="0">
              <a:solidFill>
                <a:srgbClr val="0F0F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59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indow&#10;&#10;Description automatically generated">
            <a:extLst>
              <a:ext uri="{FF2B5EF4-FFF2-40B4-BE49-F238E27FC236}">
                <a16:creationId xmlns:a16="http://schemas.microsoft.com/office/drawing/2014/main" id="{03024A87-4748-674A-A6DD-881F17DC9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2" r="2" b="15808"/>
          <a:stretch/>
        </p:blipFill>
        <p:spPr>
          <a:xfrm>
            <a:off x="6714836" y="173591"/>
            <a:ext cx="5125102" cy="2827409"/>
          </a:xfrm>
          <a:prstGeom prst="rect">
            <a:avLst/>
          </a:prstGeom>
        </p:spPr>
      </p:pic>
      <p:pic>
        <p:nvPicPr>
          <p:cNvPr id="5" name="Picture 12" descr="calculatoare.jpg">
            <a:extLst>
              <a:ext uri="{FF2B5EF4-FFF2-40B4-BE49-F238E27FC236}">
                <a16:creationId xmlns:a16="http://schemas.microsoft.com/office/drawing/2014/main" id="{D0E4372D-83EA-284E-96FC-A98C219FF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8" b="1580"/>
          <a:stretch/>
        </p:blipFill>
        <p:spPr bwMode="auto">
          <a:xfrm>
            <a:off x="5468259" y="3139540"/>
            <a:ext cx="6427094" cy="35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B66EF-A9A6-2E40-A5DF-21B0B465EF77}"/>
              </a:ext>
            </a:extLst>
          </p:cNvPr>
          <p:cNvSpPr/>
          <p:nvPr/>
        </p:nvSpPr>
        <p:spPr>
          <a:xfrm>
            <a:off x="6315678" y="9470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LABORATOARE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</a:t>
            </a:r>
            <a:r>
              <a:rPr lang="ro-RO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</a:p>
          <a:p>
            <a:pPr algn="ctr"/>
            <a:r>
              <a:rPr lang="en-US" sz="2400" b="1" dirty="0">
                <a:solidFill>
                  <a:srgbClr val="0F0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CALCULATOARE</a:t>
            </a:r>
          </a:p>
        </p:txBody>
      </p:sp>
      <p:pic>
        <p:nvPicPr>
          <p:cNvPr id="11" name="Picture 7" descr="automatizar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492" y="155899"/>
            <a:ext cx="5932635" cy="36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asin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" y="3874293"/>
            <a:ext cx="4889797" cy="28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38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300</Words>
  <Application>Microsoft Office PowerPoint</Application>
  <PresentationFormat>Widescreen</PresentationFormat>
  <Paragraphs>50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Intră și tu în Familia  ENERGETICIENILOR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Grigore, Ana Maria</dc:creator>
  <cp:lastModifiedBy>Alex Andrei</cp:lastModifiedBy>
  <cp:revision>11</cp:revision>
  <dcterms:created xsi:type="dcterms:W3CDTF">2021-03-27T18:08:02Z</dcterms:created>
  <dcterms:modified xsi:type="dcterms:W3CDTF">2021-04-03T17:48:59Z</dcterms:modified>
</cp:coreProperties>
</file>